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image" Target="../media/image34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BDFF1-166B-48C0-BF96-0D19042E7BF8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38D54-7B22-453B-B7CB-F01BD5C7A5A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BDFF1-166B-48C0-BF96-0D19042E7BF8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38D54-7B22-453B-B7CB-F01BD5C7A5A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BDFF1-166B-48C0-BF96-0D19042E7BF8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38D54-7B22-453B-B7CB-F01BD5C7A5A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BDFF1-166B-48C0-BF96-0D19042E7BF8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38D54-7B22-453B-B7CB-F01BD5C7A5A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BDFF1-166B-48C0-BF96-0D19042E7BF8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38D54-7B22-453B-B7CB-F01BD5C7A5A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BDFF1-166B-48C0-BF96-0D19042E7BF8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38D54-7B22-453B-B7CB-F01BD5C7A5A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BDFF1-166B-48C0-BF96-0D19042E7BF8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38D54-7B22-453B-B7CB-F01BD5C7A5A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BDFF1-166B-48C0-BF96-0D19042E7BF8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38D54-7B22-453B-B7CB-F01BD5C7A5A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BDFF1-166B-48C0-BF96-0D19042E7BF8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38D54-7B22-453B-B7CB-F01BD5C7A5A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BDFF1-166B-48C0-BF96-0D19042E7BF8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38D54-7B22-453B-B7CB-F01BD5C7A5A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BDFF1-166B-48C0-BF96-0D19042E7BF8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38D54-7B22-453B-B7CB-F01BD5C7A5A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BDFF1-166B-48C0-BF96-0D19042E7BF8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838D54-7B22-453B-B7CB-F01BD5C7A5A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6.png"/><Relationship Id="rId7" Type="http://schemas.openxmlformats.org/officeDocument/2006/relationships/image" Target="../media/image3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4.png"/><Relationship Id="rId4" Type="http://schemas.openxmlformats.org/officeDocument/2006/relationships/oleObject" Target="../embeddings/oleObject1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gif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gif"/><Relationship Id="rId4" Type="http://schemas.openxmlformats.org/officeDocument/2006/relationships/image" Target="../media/image52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7" Type="http://schemas.openxmlformats.org/officeDocument/2006/relationships/image" Target="../media/image55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gif"/><Relationship Id="rId5" Type="http://schemas.openxmlformats.org/officeDocument/2006/relationships/image" Target="../media/image6.gif"/><Relationship Id="rId4" Type="http://schemas.openxmlformats.org/officeDocument/2006/relationships/image" Target="../media/image3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5.gif"/><Relationship Id="rId4" Type="http://schemas.openxmlformats.org/officeDocument/2006/relationships/image" Target="../media/image57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gif"/><Relationship Id="rId2" Type="http://schemas.openxmlformats.org/officeDocument/2006/relationships/image" Target="../media/image58.w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7.png"/><Relationship Id="rId7" Type="http://schemas.openxmlformats.org/officeDocument/2006/relationships/image" Target="../media/image20.png"/><Relationship Id="rId12" Type="http://schemas.openxmlformats.org/officeDocument/2006/relationships/image" Target="../media/image28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11" Type="http://schemas.openxmlformats.org/officeDocument/2006/relationships/image" Target="../media/image18.png"/><Relationship Id="rId5" Type="http://schemas.openxmlformats.org/officeDocument/2006/relationships/image" Target="../media/image60.png"/><Relationship Id="rId10" Type="http://schemas.openxmlformats.org/officeDocument/2006/relationships/image" Target="../media/image41.png"/><Relationship Id="rId4" Type="http://schemas.openxmlformats.org/officeDocument/2006/relationships/image" Target="../media/image15.png"/><Relationship Id="rId9" Type="http://schemas.openxmlformats.org/officeDocument/2006/relationships/image" Target="../media/image4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gif"/><Relationship Id="rId7" Type="http://schemas.openxmlformats.org/officeDocument/2006/relationships/image" Target="../media/image65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Luck%20Star\Desktop\Tai%20lieu%20du%20thi\nhac%20thuc%20vat\Bau%20Bi%20Thuong%20Nhau%20-%20dang%20cap%20nhat%20%5bNCT%2017634209480967500000%5d.mp3" TargetMode="External"/><Relationship Id="rId6" Type="http://schemas.openxmlformats.org/officeDocument/2006/relationships/image" Target="../media/image64.gif"/><Relationship Id="rId5" Type="http://schemas.openxmlformats.org/officeDocument/2006/relationships/image" Target="../media/image63.gif"/><Relationship Id="rId4" Type="http://schemas.openxmlformats.org/officeDocument/2006/relationships/image" Target="../media/image62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Documents%20and%20Settings\Luck%20Star\Desktop\Tai%20lieu%20du%20thi\Video\video%20rau.wmv" TargetMode="External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gif"/><Relationship Id="rId4" Type="http://schemas.openxmlformats.org/officeDocument/2006/relationships/image" Target="../media/image3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4.gif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88"/>
            <a:ext cx="9144000" cy="6856412"/>
          </a:xfrm>
          <a:prstGeom prst="rect">
            <a:avLst/>
          </a:prstGeom>
          <a:noFill/>
        </p:spPr>
      </p:pic>
      <p:sp>
        <p:nvSpPr>
          <p:cNvPr id="3075" name="WordArt 3"/>
          <p:cNvSpPr>
            <a:spLocks noChangeArrowheads="1" noChangeShapeType="1" noTextEdit="1"/>
          </p:cNvSpPr>
          <p:nvPr/>
        </p:nvSpPr>
        <p:spPr bwMode="auto">
          <a:xfrm>
            <a:off x="1219200" y="1143000"/>
            <a:ext cx="7086600" cy="24384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Khám phá về một số loại rau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-19"/>
            <a:chExt cx="5760" cy="4377"/>
          </a:xfrm>
        </p:grpSpPr>
        <p:pic>
          <p:nvPicPr>
            <p:cNvPr id="3077" name="Picture 5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400000">
              <a:off x="3458" y="2018"/>
              <a:ext cx="4320" cy="284"/>
            </a:xfrm>
            <a:prstGeom prst="rect">
              <a:avLst/>
            </a:prstGeom>
            <a:noFill/>
          </p:spPr>
        </p:pic>
        <p:pic>
          <p:nvPicPr>
            <p:cNvPr id="3078" name="Picture 6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6200000">
              <a:off x="-1996" y="2018"/>
              <a:ext cx="4320" cy="284"/>
            </a:xfrm>
            <a:prstGeom prst="rect">
              <a:avLst/>
            </a:prstGeom>
            <a:noFill/>
          </p:spPr>
        </p:pic>
        <p:pic>
          <p:nvPicPr>
            <p:cNvPr id="3079" name="Picture 7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3979"/>
              <a:ext cx="5760" cy="379"/>
            </a:xfrm>
            <a:prstGeom prst="rect">
              <a:avLst/>
            </a:prstGeom>
            <a:noFill/>
          </p:spPr>
        </p:pic>
        <p:pic>
          <p:nvPicPr>
            <p:cNvPr id="3080" name="Picture 8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-19"/>
              <a:ext cx="5760" cy="379"/>
            </a:xfrm>
            <a:prstGeom prst="rect">
              <a:avLst/>
            </a:prstGeom>
            <a:noFill/>
          </p:spPr>
        </p:pic>
      </p:grpSp>
      <p:pic>
        <p:nvPicPr>
          <p:cNvPr id="3081" name="Picture 9" descr="Chuong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381000"/>
            <a:ext cx="838200" cy="1511300"/>
          </a:xfrm>
          <a:prstGeom prst="rect">
            <a:avLst/>
          </a:prstGeom>
          <a:noFill/>
        </p:spPr>
      </p:pic>
      <p:pic>
        <p:nvPicPr>
          <p:cNvPr id="3082" name="Picture 10" descr="Chuong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7200" y="304800"/>
            <a:ext cx="838200" cy="15113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0">
                                      <p:cBhvr>
                                        <p:cTn id="6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b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47650"/>
            <a:ext cx="3733800" cy="7105650"/>
          </a:xfrm>
          <a:prstGeom prst="rect">
            <a:avLst/>
          </a:prstGeom>
          <a:noFill/>
        </p:spPr>
      </p:pic>
      <p:sp>
        <p:nvSpPr>
          <p:cNvPr id="16387" name="AutoShape 3"/>
          <p:cNvSpPr>
            <a:spLocks noChangeArrowheads="1"/>
          </p:cNvSpPr>
          <p:nvPr/>
        </p:nvSpPr>
        <p:spPr bwMode="auto">
          <a:xfrm>
            <a:off x="2590800" y="1219200"/>
            <a:ext cx="2590800" cy="2286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88" name="AutoShape 4"/>
          <p:cNvSpPr>
            <a:spLocks noChangeArrowheads="1"/>
          </p:cNvSpPr>
          <p:nvPr/>
        </p:nvSpPr>
        <p:spPr bwMode="auto">
          <a:xfrm rot="819025">
            <a:off x="1295400" y="3505200"/>
            <a:ext cx="3810000" cy="2286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6391" name="Picture 7" descr="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425485">
            <a:off x="-1066800" y="-2895600"/>
            <a:ext cx="8315325" cy="5314950"/>
          </a:xfrm>
          <a:prstGeom prst="rect">
            <a:avLst/>
          </a:prstGeom>
          <a:noFill/>
        </p:spPr>
      </p:pic>
      <p:pic>
        <p:nvPicPr>
          <p:cNvPr id="16392" name="Picture 8" descr="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86338" y="2819400"/>
            <a:ext cx="8315325" cy="5314950"/>
          </a:xfrm>
          <a:prstGeom prst="rect">
            <a:avLst/>
          </a:prstGeom>
          <a:noFill/>
        </p:spPr>
      </p:pic>
      <p:pic>
        <p:nvPicPr>
          <p:cNvPr id="16393" name="Picture 43" descr="Hoa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76600" y="2133600"/>
            <a:ext cx="5334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4" name="Picture 43" descr="Hoa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90600" y="1143000"/>
            <a:ext cx="5334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5" name="Picture 43" descr="Hoa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91000" y="5334000"/>
            <a:ext cx="5334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6" name="Picture 43" descr="Hoa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48600" y="4876800"/>
            <a:ext cx="5334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7" name="Picture 43" descr="Hoa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86400" y="457200"/>
            <a:ext cx="5334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8" name="Picture 43" descr="Hoa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229600" y="2057400"/>
            <a:ext cx="5334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3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4000" decel="1000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4000" decel="100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0" decel="100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000" decel="100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accel="100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accel="100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70" decel="1000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770" decel="100000"/>
                                        <p:tgtEl>
                                          <p:spTgt spid="1639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1" dur="77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animBg="1"/>
      <p:bldP spid="16387" grpId="1" animBg="1"/>
      <p:bldP spid="16388" grpId="0" animBg="1"/>
      <p:bldP spid="16388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381000" y="228600"/>
            <a:ext cx="8229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latin typeface="Times New Roman" pitchFamily="18" charset="0"/>
              </a:rPr>
              <a:t>Cô mời trẻ kể tên các loại rau ăn lá?</a:t>
            </a:r>
          </a:p>
        </p:txBody>
      </p:sp>
      <p:pic>
        <p:nvPicPr>
          <p:cNvPr id="31750" name="Picture 6" descr="cai bap ti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90600"/>
            <a:ext cx="4924425" cy="5867400"/>
          </a:xfrm>
          <a:prstGeom prst="rect">
            <a:avLst/>
          </a:prstGeom>
          <a:noFill/>
        </p:spPr>
      </p:pic>
      <p:pic>
        <p:nvPicPr>
          <p:cNvPr id="31751" name="Picture 7" descr="cai thi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685800"/>
            <a:ext cx="3581400" cy="2828925"/>
          </a:xfrm>
          <a:prstGeom prst="rect">
            <a:avLst/>
          </a:prstGeom>
          <a:noFill/>
        </p:spPr>
      </p:pic>
      <p:pic>
        <p:nvPicPr>
          <p:cNvPr id="31752" name="Picture 8" descr="rau ca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0" y="990600"/>
            <a:ext cx="2667000" cy="2667000"/>
          </a:xfrm>
          <a:prstGeom prst="rect">
            <a:avLst/>
          </a:prstGeom>
          <a:noFill/>
        </p:spPr>
      </p:pic>
      <p:pic>
        <p:nvPicPr>
          <p:cNvPr id="31753" name="Picture 9" descr="rau-de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" y="4343400"/>
            <a:ext cx="2143125" cy="2143125"/>
          </a:xfrm>
          <a:prstGeom prst="rect">
            <a:avLst/>
          </a:prstGeom>
          <a:noFill/>
        </p:spPr>
      </p:pic>
      <p:pic>
        <p:nvPicPr>
          <p:cNvPr id="31754" name="Picture 10" descr="rau-muo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4255224">
            <a:off x="2895600" y="3581400"/>
            <a:ext cx="2857500" cy="2857500"/>
          </a:xfrm>
          <a:prstGeom prst="rect">
            <a:avLst/>
          </a:prstGeom>
          <a:noFill/>
        </p:spPr>
      </p:pic>
      <p:pic>
        <p:nvPicPr>
          <p:cNvPr id="31755" name="Picture 11" descr="rau can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562600" y="4800600"/>
            <a:ext cx="4876800" cy="3657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3175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0"/>
                                        <p:tgtEl>
                                          <p:spTgt spid="31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7" dur="4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8" dur="1400" decel="50000" autoRev="1" fill="hold">
                                          <p:stCondLst>
                                            <p:cond delay="420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9" dur="1400" decel="100000" autoRev="1" fill="hold">
                                          <p:stCondLst>
                                            <p:cond delay="420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0" dur="1400" decel="100000" autoRev="1" fill="hold">
                                          <p:stCondLst>
                                            <p:cond delay="420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AutoShape 4"/>
          <p:cNvSpPr>
            <a:spLocks noChangeArrowheads="1"/>
          </p:cNvSpPr>
          <p:nvPr/>
        </p:nvSpPr>
        <p:spPr bwMode="auto">
          <a:xfrm>
            <a:off x="1371600" y="0"/>
            <a:ext cx="6934200" cy="2438400"/>
          </a:xfrm>
          <a:prstGeom prst="flowChartPunchedTap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</a:rPr>
              <a:t>Bé hãy kể các loại rau ăn lá </a:t>
            </a:r>
          </a:p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</a:rPr>
              <a:t>dùng để ăn sống và làm gia vị?</a:t>
            </a:r>
          </a:p>
        </p:txBody>
      </p:sp>
      <p:pic>
        <p:nvPicPr>
          <p:cNvPr id="32773" name="Picture 5" descr="rau mu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429000"/>
            <a:ext cx="2501900" cy="2981325"/>
          </a:xfrm>
          <a:prstGeom prst="rect">
            <a:avLst/>
          </a:prstGeom>
          <a:noFill/>
        </p:spPr>
      </p:pic>
      <p:pic>
        <p:nvPicPr>
          <p:cNvPr id="32774" name="Picture 6" descr="xa lac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38400" y="2971800"/>
            <a:ext cx="4044950" cy="4819650"/>
          </a:xfrm>
          <a:prstGeom prst="rect">
            <a:avLst/>
          </a:prstGeom>
          <a:noFill/>
        </p:spPr>
      </p:pic>
      <p:pic>
        <p:nvPicPr>
          <p:cNvPr id="32775" name="Picture 7" descr="rau tho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6800" y="1600200"/>
            <a:ext cx="3652838" cy="4352925"/>
          </a:xfrm>
          <a:prstGeom prst="rect">
            <a:avLst/>
          </a:prstGeom>
          <a:noFill/>
        </p:spPr>
      </p:pic>
      <p:pic>
        <p:nvPicPr>
          <p:cNvPr id="32776" name="Picture 8" descr="hanh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847529">
            <a:off x="5257800" y="4387850"/>
            <a:ext cx="3676650" cy="2470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3277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800" decel="1000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155" decel="1000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1155" decel="100000"/>
                                        <p:tgtEl>
                                          <p:spTgt spid="3277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1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2" dur="1155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3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4" dur="1155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5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6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695" decel="1000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695" decel="100000"/>
                                        <p:tgtEl>
                                          <p:spTgt spid="3277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6" dur="4305" accel="100000" fill="hold">
                                          <p:stCondLst>
                                            <p:cond delay="2695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7" dur="2695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8" dur="4305" accel="100000" fill="hold">
                                          <p:stCondLst>
                                            <p:cond delay="2695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9" dur="2695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0" dur="4305" accel="100000" fill="hold">
                                          <p:stCondLst>
                                            <p:cond delay="2695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3" name="Picture 5" descr="j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962400" y="-304800"/>
            <a:ext cx="9067800" cy="6858000"/>
          </a:xfrm>
          <a:prstGeom prst="rect">
            <a:avLst/>
          </a:prstGeom>
          <a:noFill/>
        </p:spPr>
      </p:pic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228600" y="5257800"/>
            <a:ext cx="61722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latin typeface="Times New Roman" pitchFamily="18" charset="0"/>
              </a:rPr>
              <a:t>Bé nào có nhận xét gì về đặc điểm quả cà chua nào?</a:t>
            </a:r>
          </a:p>
        </p:txBody>
      </p:sp>
      <p:graphicFrame>
        <p:nvGraphicFramePr>
          <p:cNvPr id="17415" name="Object 7"/>
          <p:cNvGraphicFramePr>
            <a:graphicFrameLocks noChangeAspect="1"/>
          </p:cNvGraphicFramePr>
          <p:nvPr/>
        </p:nvGraphicFramePr>
        <p:xfrm>
          <a:off x="4191000" y="228600"/>
          <a:ext cx="1700213" cy="168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Image" r:id="rId4" imgW="1700787" imgH="1682072" progId="Photoshop.Image.10">
                  <p:embed/>
                </p:oleObj>
              </mc:Choice>
              <mc:Fallback>
                <p:oleObj name="Image" r:id="rId4" imgW="1700787" imgH="1682072" progId="Photoshop.Image.10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228600"/>
                        <a:ext cx="1700213" cy="1682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6" name="Object 8"/>
          <p:cNvGraphicFramePr>
            <a:graphicFrameLocks noChangeAspect="1"/>
          </p:cNvGraphicFramePr>
          <p:nvPr/>
        </p:nvGraphicFramePr>
        <p:xfrm>
          <a:off x="1143000" y="152400"/>
          <a:ext cx="2324100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Image" r:id="rId6" imgW="2323810" imgH="1002821" progId="Photoshop.Image.10">
                  <p:embed/>
                </p:oleObj>
              </mc:Choice>
              <mc:Fallback>
                <p:oleObj name="Image" r:id="rId6" imgW="2323810" imgH="1002821" progId="Photoshop.Image.10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152400"/>
                        <a:ext cx="2324100" cy="1003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7" name="AutoShape 9"/>
          <p:cNvSpPr>
            <a:spLocks noChangeArrowheads="1"/>
          </p:cNvSpPr>
          <p:nvPr/>
        </p:nvSpPr>
        <p:spPr bwMode="auto">
          <a:xfrm>
            <a:off x="2971800" y="1371600"/>
            <a:ext cx="1600200" cy="1447800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418" name="AutoShape 10"/>
          <p:cNvSpPr>
            <a:spLocks noChangeArrowheads="1"/>
          </p:cNvSpPr>
          <p:nvPr/>
        </p:nvSpPr>
        <p:spPr bwMode="auto">
          <a:xfrm>
            <a:off x="1828800" y="609600"/>
            <a:ext cx="228600" cy="1219200"/>
          </a:xfrm>
          <a:prstGeom prst="upArrow">
            <a:avLst>
              <a:gd name="adj1" fmla="val 50000"/>
              <a:gd name="adj2" fmla="val 133333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420" name="AutoShape 12"/>
          <p:cNvSpPr>
            <a:spLocks noChangeArrowheads="1"/>
          </p:cNvSpPr>
          <p:nvPr/>
        </p:nvSpPr>
        <p:spPr bwMode="auto">
          <a:xfrm>
            <a:off x="5867400" y="457200"/>
            <a:ext cx="2667000" cy="1600200"/>
          </a:xfrm>
          <a:prstGeom prst="flowChartMagneticTape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419" name="Text Box 11"/>
          <p:cNvSpPr txBox="1">
            <a:spLocks noChangeArrowheads="1"/>
          </p:cNvSpPr>
          <p:nvPr/>
        </p:nvSpPr>
        <p:spPr bwMode="auto">
          <a:xfrm>
            <a:off x="6019800" y="685800"/>
            <a:ext cx="28194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Times New Roman" pitchFamily="18" charset="0"/>
              </a:rPr>
              <a:t>Khi cắt quả cà chua ra bên trong có gì nào?</a:t>
            </a:r>
          </a:p>
        </p:txBody>
      </p:sp>
      <p:pic>
        <p:nvPicPr>
          <p:cNvPr id="17422" name="Picture 1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292850" y="2971800"/>
            <a:ext cx="2403475" cy="2770188"/>
          </a:xfrm>
          <a:prstGeom prst="rect">
            <a:avLst/>
          </a:prstGeom>
          <a:noFill/>
        </p:spPr>
      </p:pic>
      <p:sp>
        <p:nvSpPr>
          <p:cNvPr id="17424" name="AutoShape 16"/>
          <p:cNvSpPr>
            <a:spLocks noChangeArrowheads="1"/>
          </p:cNvSpPr>
          <p:nvPr/>
        </p:nvSpPr>
        <p:spPr bwMode="auto">
          <a:xfrm>
            <a:off x="7162800" y="2057400"/>
            <a:ext cx="152400" cy="1371600"/>
          </a:xfrm>
          <a:prstGeom prst="downArrow">
            <a:avLst>
              <a:gd name="adj1" fmla="val 50000"/>
              <a:gd name="adj2" fmla="val 225000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mph" presetSubtype="2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2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70" decel="1000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770" decel="100000"/>
                                        <p:tgtEl>
                                          <p:spTgt spid="1741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5" dur="77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7" dur="77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 decel="1000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3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2" dur="5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4" dur="5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17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3" dur="2000"/>
                                        <p:tgtEl>
                                          <p:spTgt spid="17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4" grpId="0"/>
      <p:bldP spid="17414" grpId="1"/>
      <p:bldP spid="17417" grpId="0" animBg="1"/>
      <p:bldP spid="17418" grpId="0" animBg="1"/>
      <p:bldP spid="17420" grpId="0" animBg="1"/>
      <p:bldP spid="17419" grpId="0"/>
      <p:bldP spid="17419" grpId="1"/>
      <p:bldP spid="1742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AutoShape 4"/>
          <p:cNvSpPr>
            <a:spLocks noChangeArrowheads="1"/>
          </p:cNvSpPr>
          <p:nvPr/>
        </p:nvSpPr>
        <p:spPr bwMode="auto">
          <a:xfrm>
            <a:off x="228600" y="-381000"/>
            <a:ext cx="8915400" cy="2743200"/>
          </a:xfrm>
          <a:prstGeom prst="irregularSeal2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</a:rPr>
              <a:t>Bé hãy kể tên </a:t>
            </a:r>
          </a:p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</a:rPr>
              <a:t>các loại rau </a:t>
            </a:r>
          </a:p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</a:rPr>
              <a:t>ăn quả mà bé biết</a:t>
            </a:r>
            <a:r>
              <a:rPr lang="en-US" b="1">
                <a:solidFill>
                  <a:srgbClr val="FF0000"/>
                </a:solidFill>
                <a:latin typeface="Times New Roman" pitchFamily="18" charset="0"/>
              </a:rPr>
              <a:t>?</a:t>
            </a:r>
          </a:p>
        </p:txBody>
      </p:sp>
      <p:pic>
        <p:nvPicPr>
          <p:cNvPr id="33797" name="Picture 5" descr="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514600"/>
            <a:ext cx="4876800" cy="5810250"/>
          </a:xfrm>
          <a:prstGeom prst="rect">
            <a:avLst/>
          </a:prstGeom>
          <a:noFill/>
        </p:spPr>
      </p:pic>
      <p:pic>
        <p:nvPicPr>
          <p:cNvPr id="33798" name="Picture 6" descr="bi n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7000" y="2209800"/>
            <a:ext cx="4876800" cy="5810250"/>
          </a:xfrm>
          <a:prstGeom prst="rect">
            <a:avLst/>
          </a:prstGeom>
          <a:noFill/>
        </p:spPr>
      </p:pic>
      <p:pic>
        <p:nvPicPr>
          <p:cNvPr id="33800" name="Picture 8" descr="muop da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05600" y="1828800"/>
            <a:ext cx="4876800" cy="5810250"/>
          </a:xfrm>
          <a:prstGeom prst="rect">
            <a:avLst/>
          </a:prstGeom>
          <a:noFill/>
        </p:spPr>
      </p:pic>
      <p:pic>
        <p:nvPicPr>
          <p:cNvPr id="33801" name="Picture 9" descr="bi da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581810">
            <a:off x="-457200" y="4876800"/>
            <a:ext cx="4876800" cy="5810250"/>
          </a:xfrm>
          <a:prstGeom prst="rect">
            <a:avLst/>
          </a:prstGeom>
          <a:noFill/>
        </p:spPr>
      </p:pic>
      <p:pic>
        <p:nvPicPr>
          <p:cNvPr id="33802" name="Picture 10" descr="dua chuot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24400" y="3657600"/>
            <a:ext cx="8315325" cy="5314950"/>
          </a:xfrm>
          <a:prstGeom prst="rect">
            <a:avLst/>
          </a:prstGeom>
          <a:noFill/>
        </p:spPr>
      </p:pic>
      <p:pic>
        <p:nvPicPr>
          <p:cNvPr id="33803" name="Picture 11" descr="su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724400" y="3657600"/>
            <a:ext cx="7553325" cy="4781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925" decel="1000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1925" decel="100000"/>
                                        <p:tgtEl>
                                          <p:spTgt spid="3380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3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4" dur="1925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5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6" dur="1925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7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8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0" dur="4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1" dur="1400" decel="50000" autoRev="1" fill="hold">
                                          <p:stCondLst>
                                            <p:cond delay="420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2" dur="1400" decel="100000" autoRev="1" fill="hold">
                                          <p:stCondLst>
                                            <p:cond delay="420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3" dur="1400" decel="100000" autoRev="1" fill="hold">
                                          <p:stCondLst>
                                            <p:cond delay="420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4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10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10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10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10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5000" fill="hold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5000" fill="hold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5000" fill="hold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5000" fill="hold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9" name="Picture 7" descr="12949220471663394791_574_57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-19"/>
            <a:chExt cx="5760" cy="4377"/>
          </a:xfrm>
        </p:grpSpPr>
        <p:pic>
          <p:nvPicPr>
            <p:cNvPr id="18441" name="Picture 9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400000">
              <a:off x="3458" y="2018"/>
              <a:ext cx="4320" cy="284"/>
            </a:xfrm>
            <a:prstGeom prst="rect">
              <a:avLst/>
            </a:prstGeom>
            <a:noFill/>
          </p:spPr>
        </p:pic>
        <p:pic>
          <p:nvPicPr>
            <p:cNvPr id="18442" name="Picture 10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6200000">
              <a:off x="-1996" y="2018"/>
              <a:ext cx="4320" cy="284"/>
            </a:xfrm>
            <a:prstGeom prst="rect">
              <a:avLst/>
            </a:prstGeom>
            <a:noFill/>
          </p:spPr>
        </p:pic>
        <p:pic>
          <p:nvPicPr>
            <p:cNvPr id="18443" name="Picture 11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3979"/>
              <a:ext cx="5760" cy="379"/>
            </a:xfrm>
            <a:prstGeom prst="rect">
              <a:avLst/>
            </a:prstGeom>
            <a:noFill/>
          </p:spPr>
        </p:pic>
        <p:pic>
          <p:nvPicPr>
            <p:cNvPr id="18444" name="Picture 12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-19"/>
              <a:ext cx="5760" cy="379"/>
            </a:xfrm>
            <a:prstGeom prst="rect">
              <a:avLst/>
            </a:prstGeom>
            <a:noFill/>
          </p:spPr>
        </p:pic>
      </p:grpSp>
      <p:sp>
        <p:nvSpPr>
          <p:cNvPr id="18447" name="WordArt 15"/>
          <p:cNvSpPr>
            <a:spLocks noChangeArrowheads="1" noChangeShapeType="1" noTextEdit="1"/>
          </p:cNvSpPr>
          <p:nvPr/>
        </p:nvSpPr>
        <p:spPr bwMode="auto">
          <a:xfrm>
            <a:off x="685800" y="2362200"/>
            <a:ext cx="7696200" cy="18621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Su hào và bắp cải giống </a:t>
            </a:r>
          </a:p>
          <a:p>
            <a:pPr algn="ctr"/>
            <a:r>
              <a:rPr lang="vi-VN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và khác nhau như thế nào?</a:t>
            </a:r>
            <a:endParaRPr lang="en-US" sz="3600" b="1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84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84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84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v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4640263" cy="7086600"/>
          </a:xfrm>
          <a:prstGeom prst="rect">
            <a:avLst/>
          </a:prstGeom>
          <a:noFill/>
        </p:spPr>
      </p:pic>
      <p:sp>
        <p:nvSpPr>
          <p:cNvPr id="19461" name="Line 5"/>
          <p:cNvSpPr>
            <a:spLocks noChangeShapeType="1"/>
          </p:cNvSpPr>
          <p:nvPr/>
        </p:nvSpPr>
        <p:spPr bwMode="auto">
          <a:xfrm>
            <a:off x="4343400" y="0"/>
            <a:ext cx="76200" cy="685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19462" name="Picture 6" descr="b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457200"/>
            <a:ext cx="4648200" cy="640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AutoShape 5"/>
          <p:cNvSpPr>
            <a:spLocks noChangeArrowheads="1"/>
          </p:cNvSpPr>
          <p:nvPr/>
        </p:nvSpPr>
        <p:spPr bwMode="auto">
          <a:xfrm>
            <a:off x="1295400" y="0"/>
            <a:ext cx="5105400" cy="2057400"/>
          </a:xfrm>
          <a:prstGeom prst="wedgeEllipseCallout">
            <a:avLst>
              <a:gd name="adj1" fmla="val -45148"/>
              <a:gd name="adj2" fmla="val 6998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2133600" y="0"/>
            <a:ext cx="3429000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latin typeface="Times New Roman" pitchFamily="18" charset="0"/>
              </a:rPr>
              <a:t>Quả cà chua và củ su hào giống nhau và khác nhau ở điểm nào?</a:t>
            </a:r>
          </a:p>
        </p:txBody>
      </p:sp>
      <p:pic>
        <p:nvPicPr>
          <p:cNvPr id="20487" name="Picture 7" descr="j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267200" y="1066800"/>
            <a:ext cx="9067800" cy="6858000"/>
          </a:xfrm>
          <a:prstGeom prst="rect">
            <a:avLst/>
          </a:prstGeom>
          <a:noFill/>
        </p:spPr>
      </p:pic>
      <p:pic>
        <p:nvPicPr>
          <p:cNvPr id="20488" name="Picture 8" descr="v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0"/>
            <a:ext cx="4640263" cy="7086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2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8" presetID="3" presetClass="emph" presetSubtype="2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2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5" grpId="0" animBg="1"/>
      <p:bldP spid="20484" grpId="0"/>
      <p:bldP spid="20484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12949220471663394791_574_57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-19"/>
            <a:chExt cx="5760" cy="4377"/>
          </a:xfrm>
        </p:grpSpPr>
        <p:pic>
          <p:nvPicPr>
            <p:cNvPr id="27652" name="Picture 4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400000">
              <a:off x="3458" y="2018"/>
              <a:ext cx="4320" cy="284"/>
            </a:xfrm>
            <a:prstGeom prst="rect">
              <a:avLst/>
            </a:prstGeom>
            <a:noFill/>
          </p:spPr>
        </p:pic>
        <p:pic>
          <p:nvPicPr>
            <p:cNvPr id="27653" name="Picture 5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6200000">
              <a:off x="-1996" y="2018"/>
              <a:ext cx="4320" cy="284"/>
            </a:xfrm>
            <a:prstGeom prst="rect">
              <a:avLst/>
            </a:prstGeom>
            <a:noFill/>
          </p:spPr>
        </p:pic>
        <p:pic>
          <p:nvPicPr>
            <p:cNvPr id="27654" name="Picture 6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3979"/>
              <a:ext cx="5760" cy="379"/>
            </a:xfrm>
            <a:prstGeom prst="rect">
              <a:avLst/>
            </a:prstGeom>
            <a:noFill/>
          </p:spPr>
        </p:pic>
        <p:pic>
          <p:nvPicPr>
            <p:cNvPr id="27655" name="Picture 7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-19"/>
              <a:ext cx="5760" cy="379"/>
            </a:xfrm>
            <a:prstGeom prst="rect">
              <a:avLst/>
            </a:prstGeom>
            <a:noFill/>
          </p:spPr>
        </p:pic>
      </p:grpSp>
      <p:sp>
        <p:nvSpPr>
          <p:cNvPr id="27657" name="AutoShape 9"/>
          <p:cNvSpPr>
            <a:spLocks noChangeArrowheads="1"/>
          </p:cNvSpPr>
          <p:nvPr/>
        </p:nvSpPr>
        <p:spPr bwMode="auto">
          <a:xfrm>
            <a:off x="838200" y="1295400"/>
            <a:ext cx="6400800" cy="4267200"/>
          </a:xfrm>
          <a:prstGeom prst="cloudCallout">
            <a:avLst>
              <a:gd name="adj1" fmla="val -47245"/>
              <a:gd name="adj2" fmla="val 3713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4800" b="1">
                <a:solidFill>
                  <a:srgbClr val="FF0000"/>
                </a:solidFill>
                <a:latin typeface="Times New Roman" pitchFamily="18" charset="0"/>
              </a:rPr>
              <a:t>Bé hãy kể tên các món ăn được chế biến từ rau?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76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765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 descr="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590800" cy="3429000"/>
          </a:xfrm>
          <a:prstGeom prst="rect">
            <a:avLst/>
          </a:prstGeom>
          <a:noFill/>
        </p:spPr>
      </p:pic>
      <p:pic>
        <p:nvPicPr>
          <p:cNvPr id="26629" name="Picture 5" descr="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3200" y="228600"/>
            <a:ext cx="3962400" cy="2971800"/>
          </a:xfrm>
          <a:prstGeom prst="rect">
            <a:avLst/>
          </a:prstGeom>
          <a:noFill/>
        </p:spPr>
      </p:pic>
      <p:pic>
        <p:nvPicPr>
          <p:cNvPr id="26630" name="Picture 6" descr="2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895600"/>
            <a:ext cx="6519863" cy="3962400"/>
          </a:xfrm>
          <a:prstGeom prst="rect">
            <a:avLst/>
          </a:prstGeom>
          <a:noFill/>
        </p:spPr>
      </p:pic>
      <p:pic>
        <p:nvPicPr>
          <p:cNvPr id="26631" name="Picture 7" descr="3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38800" y="0"/>
            <a:ext cx="3505200" cy="4038600"/>
          </a:xfrm>
          <a:prstGeom prst="rect">
            <a:avLst/>
          </a:prstGeom>
          <a:noFill/>
        </p:spPr>
      </p:pic>
      <p:pic>
        <p:nvPicPr>
          <p:cNvPr id="26632" name="Picture 8" descr="4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304633">
            <a:off x="4038600" y="3200400"/>
            <a:ext cx="4762500" cy="3371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70" decel="1000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770" decel="100000"/>
                                        <p:tgtEl>
                                          <p:spTgt spid="2663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3" dur="77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5" dur="77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447800" y="5486400"/>
            <a:ext cx="6248400" cy="990600"/>
          </a:xfrm>
        </p:spPr>
        <p:txBody>
          <a:bodyPr>
            <a:normAutofit fontScale="92500" lnSpcReduction="10000"/>
          </a:bodyPr>
          <a:lstStyle/>
          <a:p>
            <a:pPr algn="ctr">
              <a:buFontTx/>
              <a:buNone/>
            </a:pPr>
            <a:endParaRPr lang="en-US" sz="6600" b="1" dirty="0">
              <a:solidFill>
                <a:srgbClr val="FFFF00"/>
              </a:solidFill>
              <a:latin typeface=".VnTime" pitchFamily="34" charset="0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-19"/>
            <a:chExt cx="5760" cy="4377"/>
          </a:xfrm>
        </p:grpSpPr>
        <p:pic>
          <p:nvPicPr>
            <p:cNvPr id="6148" name="Picture 4" descr="flower[1][1][1][1]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5400000">
              <a:off x="3458" y="2018"/>
              <a:ext cx="4320" cy="284"/>
            </a:xfrm>
            <a:prstGeom prst="rect">
              <a:avLst/>
            </a:prstGeom>
            <a:noFill/>
          </p:spPr>
        </p:pic>
        <p:pic>
          <p:nvPicPr>
            <p:cNvPr id="6149" name="Picture 5" descr="flower[1][1][1][1]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16200000">
              <a:off x="-1996" y="2018"/>
              <a:ext cx="4320" cy="284"/>
            </a:xfrm>
            <a:prstGeom prst="rect">
              <a:avLst/>
            </a:prstGeom>
            <a:noFill/>
          </p:spPr>
        </p:pic>
        <p:pic>
          <p:nvPicPr>
            <p:cNvPr id="6150" name="Picture 6" descr="flower[1][1][1][1]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3979"/>
              <a:ext cx="5760" cy="379"/>
            </a:xfrm>
            <a:prstGeom prst="rect">
              <a:avLst/>
            </a:prstGeom>
            <a:noFill/>
          </p:spPr>
        </p:pic>
        <p:pic>
          <p:nvPicPr>
            <p:cNvPr id="6151" name="Picture 7" descr="flower[1][1][1][1]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-19"/>
              <a:ext cx="5760" cy="379"/>
            </a:xfrm>
            <a:prstGeom prst="rect">
              <a:avLst/>
            </a:prstGeom>
            <a:noFill/>
          </p:spPr>
        </p:pic>
      </p:grpSp>
      <p:pic>
        <p:nvPicPr>
          <p:cNvPr id="6152" name="Picture 43" descr="Ho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2743200"/>
            <a:ext cx="5334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3" name="Picture 43" descr="Ho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1000" y="1143000"/>
            <a:ext cx="5334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4" name="Picture 43" descr="Ho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3400" y="2667000"/>
            <a:ext cx="5334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5" name="Picture 43" descr="Ho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9800" y="2057400"/>
            <a:ext cx="5334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6" name="WordArt 12"/>
          <p:cNvSpPr>
            <a:spLocks noChangeArrowheads="1" noChangeShapeType="1" noTextEdit="1"/>
          </p:cNvSpPr>
          <p:nvPr/>
        </p:nvSpPr>
        <p:spPr bwMode="auto">
          <a:xfrm>
            <a:off x="1752600" y="1828800"/>
            <a:ext cx="414337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6157" name="WordArt 13"/>
          <p:cNvSpPr>
            <a:spLocks noChangeArrowheads="1" noChangeShapeType="1" noTextEdit="1"/>
          </p:cNvSpPr>
          <p:nvPr/>
        </p:nvSpPr>
        <p:spPr bwMode="auto">
          <a:xfrm>
            <a:off x="1371600" y="2743200"/>
            <a:ext cx="6781800" cy="1438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Cô</a:t>
            </a:r>
            <a:r>
              <a:rPr lang="en-US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mời</a:t>
            </a:r>
            <a:r>
              <a:rPr lang="en-US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trẻ</a:t>
            </a:r>
            <a:r>
              <a:rPr lang="en-US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xem</a:t>
            </a:r>
            <a:r>
              <a:rPr lang="en-US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video </a:t>
            </a:r>
            <a:r>
              <a:rPr lang="en-US" sz="3600" b="1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về</a:t>
            </a:r>
            <a:r>
              <a:rPr lang="en-US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một</a:t>
            </a:r>
            <a:r>
              <a:rPr lang="en-US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số</a:t>
            </a:r>
            <a:r>
              <a:rPr lang="en-US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loại</a:t>
            </a:r>
            <a:r>
              <a:rPr lang="en-US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rau</a:t>
            </a:r>
            <a:endParaRPr lang="en-US" sz="3600" b="1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6158" name="Picture 43" descr="Ho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19400" y="838200"/>
            <a:ext cx="5334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9" name="Picture 43" descr="Ho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38400" y="2667000"/>
            <a:ext cx="5334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0" name="Picture 43" descr="Ho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838200"/>
            <a:ext cx="5334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1" name="Picture 43" descr="Ho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7600" y="4648200"/>
            <a:ext cx="5334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2" name="Picture 43" descr="Ho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5181600"/>
            <a:ext cx="5334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3" name="Picture 43" descr="Ho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3200" y="5638800"/>
            <a:ext cx="5334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4" name="Picture 43" descr="Ho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2600" y="5410200"/>
            <a:ext cx="5334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5" name="Picture 43" descr="Ho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48600" y="4267200"/>
            <a:ext cx="5334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Picture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1" name="Picture 3" descr="EC86B4260ABE4D00AED24191244CEFB6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971800"/>
            <a:ext cx="1749425" cy="3886200"/>
          </a:xfrm>
          <a:prstGeom prst="rect">
            <a:avLst/>
          </a:prstGeom>
          <a:noFill/>
        </p:spPr>
      </p:pic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1524000" y="2590800"/>
            <a:ext cx="60198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endParaRPr lang="en-US" sz="2800" b="1">
              <a:solidFill>
                <a:srgbClr val="FF3300"/>
              </a:solidFill>
              <a:latin typeface=".VnAvant" pitchFamily="34" charset="0"/>
            </a:endParaRPr>
          </a:p>
          <a:p>
            <a:pPr marL="342900" indent="-342900" algn="ctr">
              <a:spcBef>
                <a:spcPct val="20000"/>
              </a:spcBef>
            </a:pPr>
            <a:endParaRPr lang="en-US" sz="3200" b="1">
              <a:solidFill>
                <a:srgbClr val="FF3300"/>
              </a:solidFill>
              <a:latin typeface=".VnAvant" pitchFamily="34" charset="0"/>
            </a:endParaRPr>
          </a:p>
        </p:txBody>
      </p:sp>
      <p:pic>
        <p:nvPicPr>
          <p:cNvPr id="37893" name="Picture 5" descr="blumen-pflanzen085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9400" y="4419600"/>
            <a:ext cx="742950" cy="762000"/>
          </a:xfrm>
          <a:prstGeom prst="rect">
            <a:avLst/>
          </a:prstGeom>
          <a:noFill/>
        </p:spPr>
      </p:pic>
      <p:pic>
        <p:nvPicPr>
          <p:cNvPr id="37894" name="Picture 6" descr="Picture8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81400" y="4876800"/>
            <a:ext cx="1143000" cy="814388"/>
          </a:xfrm>
          <a:prstGeom prst="rect">
            <a:avLst/>
          </a:prstGeom>
          <a:noFill/>
        </p:spPr>
      </p:pic>
      <p:pic>
        <p:nvPicPr>
          <p:cNvPr id="37895" name="Picture 7" descr="EC86B4260ABE4D00AED24191244CEFB6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94575" y="-457200"/>
            <a:ext cx="1749425" cy="3733800"/>
          </a:xfrm>
          <a:prstGeom prst="rect">
            <a:avLst/>
          </a:prstGeom>
          <a:noFill/>
        </p:spPr>
      </p:pic>
      <p:sp>
        <p:nvSpPr>
          <p:cNvPr id="37897" name="WordArt 9"/>
          <p:cNvSpPr>
            <a:spLocks noChangeArrowheads="1" noChangeShapeType="1" noTextEdit="1"/>
          </p:cNvSpPr>
          <p:nvPr/>
        </p:nvSpPr>
        <p:spPr bwMode="auto">
          <a:xfrm>
            <a:off x="500063" y="2057400"/>
            <a:ext cx="8143875" cy="1633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Cô giáo dục trẻ </a:t>
            </a:r>
          </a:p>
          <a:p>
            <a:pPr algn="ctr"/>
            <a:r>
              <a:rPr lang="vi-VN" sz="3600" kern="1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giữ gìn vệ sinh trong ăn uống</a:t>
            </a:r>
            <a:endParaRPr lang="en-US" sz="3600" kern="1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-30163"/>
            <a:ext cx="9144000" cy="6948488"/>
            <a:chOff x="0" y="-19"/>
            <a:chExt cx="5760" cy="4377"/>
          </a:xfrm>
        </p:grpSpPr>
        <p:pic>
          <p:nvPicPr>
            <p:cNvPr id="28677" name="Picture 5" descr="flower[1][1][1][1]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5400000">
              <a:off x="3458" y="2018"/>
              <a:ext cx="4320" cy="284"/>
            </a:xfrm>
            <a:prstGeom prst="rect">
              <a:avLst/>
            </a:prstGeom>
            <a:noFill/>
          </p:spPr>
        </p:pic>
        <p:pic>
          <p:nvPicPr>
            <p:cNvPr id="28678" name="Picture 6" descr="flower[1][1][1][1]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16200000">
              <a:off x="-1996" y="2018"/>
              <a:ext cx="4320" cy="284"/>
            </a:xfrm>
            <a:prstGeom prst="rect">
              <a:avLst/>
            </a:prstGeom>
            <a:noFill/>
          </p:spPr>
        </p:pic>
        <p:pic>
          <p:nvPicPr>
            <p:cNvPr id="28679" name="Picture 7" descr="flower[1][1][1][1]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3979"/>
              <a:ext cx="5760" cy="379"/>
            </a:xfrm>
            <a:prstGeom prst="rect">
              <a:avLst/>
            </a:prstGeom>
            <a:noFill/>
          </p:spPr>
        </p:pic>
        <p:pic>
          <p:nvPicPr>
            <p:cNvPr id="28680" name="Picture 8" descr="flower[1][1][1][1]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-19"/>
              <a:ext cx="5760" cy="379"/>
            </a:xfrm>
            <a:prstGeom prst="rect">
              <a:avLst/>
            </a:prstGeom>
            <a:noFill/>
          </p:spPr>
        </p:pic>
      </p:grpSp>
      <p:pic>
        <p:nvPicPr>
          <p:cNvPr id="28681" name="Picture 43" descr="Ho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0200" y="2057400"/>
            <a:ext cx="5334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2" name="Picture 43" descr="Ho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4800" y="1752600"/>
            <a:ext cx="5334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3" name="Picture 43" descr="Ho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38600" y="5029200"/>
            <a:ext cx="5334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4" name="Picture 43" descr="Ho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86600" y="685800"/>
            <a:ext cx="5334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5" name="Picture 43" descr="Ho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7000" y="2057400"/>
            <a:ext cx="5334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6" name="Picture 14" descr="Chuong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6800" y="0"/>
            <a:ext cx="838200" cy="1511300"/>
          </a:xfrm>
          <a:prstGeom prst="rect">
            <a:avLst/>
          </a:prstGeom>
          <a:noFill/>
        </p:spPr>
      </p:pic>
      <p:pic>
        <p:nvPicPr>
          <p:cNvPr id="28687" name="Picture 15" descr="Chuong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228600"/>
            <a:ext cx="838200" cy="1511300"/>
          </a:xfrm>
          <a:prstGeom prst="rect">
            <a:avLst/>
          </a:prstGeom>
          <a:noFill/>
        </p:spPr>
      </p:pic>
      <p:pic>
        <p:nvPicPr>
          <p:cNvPr id="28688" name="Picture 16" descr="Chuong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2800" y="0"/>
            <a:ext cx="838200" cy="1511300"/>
          </a:xfrm>
          <a:prstGeom prst="rect">
            <a:avLst/>
          </a:prstGeom>
          <a:noFill/>
        </p:spPr>
      </p:pic>
      <p:pic>
        <p:nvPicPr>
          <p:cNvPr id="28689" name="Picture 17" descr="Chuong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48600" y="0"/>
            <a:ext cx="838200" cy="1511300"/>
          </a:xfrm>
          <a:prstGeom prst="rect">
            <a:avLst/>
          </a:prstGeom>
          <a:noFill/>
        </p:spPr>
      </p:pic>
      <p:pic>
        <p:nvPicPr>
          <p:cNvPr id="28690" name="Picture 18" descr="hong vang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5638800"/>
            <a:ext cx="1104900" cy="893763"/>
          </a:xfrm>
          <a:prstGeom prst="rect">
            <a:avLst/>
          </a:prstGeom>
          <a:noFill/>
        </p:spPr>
      </p:pic>
      <p:pic>
        <p:nvPicPr>
          <p:cNvPr id="28691" name="Picture 19" descr="hong vang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" y="5410200"/>
            <a:ext cx="1104900" cy="893763"/>
          </a:xfrm>
          <a:prstGeom prst="rect">
            <a:avLst/>
          </a:prstGeom>
          <a:noFill/>
        </p:spPr>
      </p:pic>
      <p:pic>
        <p:nvPicPr>
          <p:cNvPr id="28692" name="Picture 20" descr="hong vang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72400" y="5486400"/>
            <a:ext cx="1104900" cy="893763"/>
          </a:xfrm>
          <a:prstGeom prst="rect">
            <a:avLst/>
          </a:prstGeom>
          <a:noFill/>
        </p:spPr>
      </p:pic>
      <p:pic>
        <p:nvPicPr>
          <p:cNvPr id="28693" name="Picture 21" descr="hong vang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91400" y="5562600"/>
            <a:ext cx="1104900" cy="893763"/>
          </a:xfrm>
          <a:prstGeom prst="rect">
            <a:avLst/>
          </a:prstGeom>
          <a:noFill/>
        </p:spPr>
      </p:pic>
      <p:pic>
        <p:nvPicPr>
          <p:cNvPr id="28694" name="Picture 43" descr="Ho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0" y="5334000"/>
            <a:ext cx="5334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95" name="Picture 43" descr="Ho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1800" y="4800600"/>
            <a:ext cx="5334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96" name="Picture 24" descr="Butterfly-03-june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66800" y="1066800"/>
            <a:ext cx="1428750" cy="1428750"/>
          </a:xfrm>
          <a:prstGeom prst="rect">
            <a:avLst/>
          </a:prstGeom>
          <a:noFill/>
        </p:spPr>
      </p:pic>
      <p:pic>
        <p:nvPicPr>
          <p:cNvPr id="28697" name="Picture 25" descr="Butterfly-03-june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53200" y="762000"/>
            <a:ext cx="1428750" cy="1428750"/>
          </a:xfrm>
          <a:prstGeom prst="rect">
            <a:avLst/>
          </a:prstGeom>
          <a:noFill/>
        </p:spPr>
      </p:pic>
      <p:sp>
        <p:nvSpPr>
          <p:cNvPr id="28698" name="AutoShape 26"/>
          <p:cNvSpPr>
            <a:spLocks noChangeArrowheads="1"/>
          </p:cNvSpPr>
          <p:nvPr/>
        </p:nvSpPr>
        <p:spPr bwMode="auto">
          <a:xfrm>
            <a:off x="2133600" y="2362200"/>
            <a:ext cx="4800600" cy="2819400"/>
          </a:xfrm>
          <a:prstGeom prst="cloudCallout">
            <a:avLst>
              <a:gd name="adj1" fmla="val -67560"/>
              <a:gd name="adj2" fmla="val 7269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5400" b="1">
                <a:solidFill>
                  <a:srgbClr val="FF0000"/>
                </a:solidFill>
                <a:latin typeface="Times New Roman" pitchFamily="18" charset="0"/>
              </a:rPr>
              <a:t>Trò chơi luyện tập</a:t>
            </a:r>
          </a:p>
        </p:txBody>
      </p:sp>
      <p:pic>
        <p:nvPicPr>
          <p:cNvPr id="28699" name="Picture 27" descr="Butterfly-01-june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53200" y="5638800"/>
            <a:ext cx="1295400" cy="755650"/>
          </a:xfrm>
          <a:prstGeom prst="rect">
            <a:avLst/>
          </a:prstGeom>
          <a:noFill/>
        </p:spPr>
      </p:pic>
      <p:pic>
        <p:nvPicPr>
          <p:cNvPr id="28700" name="Picture 28" descr="Butterfly-01-june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105400" y="5562600"/>
            <a:ext cx="1295400" cy="7556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869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869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869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8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8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8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8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9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0" name="Picture 4" descr="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4821" name="WordArt 5"/>
          <p:cNvSpPr>
            <a:spLocks noChangeArrowheads="1" noChangeShapeType="1" noTextEdit="1"/>
          </p:cNvSpPr>
          <p:nvPr/>
        </p:nvSpPr>
        <p:spPr bwMode="auto">
          <a:xfrm>
            <a:off x="1066800" y="1981200"/>
            <a:ext cx="6477000" cy="24384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vi-VN" sz="3600" b="1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Trò chơi 1</a:t>
            </a:r>
          </a:p>
          <a:p>
            <a:pPr algn="ctr"/>
            <a:r>
              <a:rPr lang="vi-VN" sz="3600" b="1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Thi xem ai nhanh</a:t>
            </a:r>
            <a:endParaRPr lang="en-US" sz="3600" b="1" kern="10" spc="-36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Times New Roman"/>
              <a:cs typeface="Times New Roman"/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0" y="0"/>
            <a:ext cx="1600200" cy="1905000"/>
            <a:chOff x="3115" y="0"/>
            <a:chExt cx="2170" cy="2486"/>
          </a:xfrm>
        </p:grpSpPr>
        <p:grpSp>
          <p:nvGrpSpPr>
            <p:cNvPr id="3" name="Group 7"/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34824" name="Oval 8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1">
                <a:gsLst>
                  <a:gs pos="0">
                    <a:srgbClr val="FF00FF">
                      <a:gamma/>
                      <a:shade val="46275"/>
                      <a:invGamma/>
                    </a:srgbClr>
                  </a:gs>
                  <a:gs pos="100000">
                    <a:srgbClr val="FF00FF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825" name="Oval 9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" name="Group 10"/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34827" name="Oval 11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828" name="Oval 12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" name="Group 13"/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34830" name="Oval 14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831" name="Oval 15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" name="Group 16"/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7" name="Group 17"/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34834" name="Oval 18"/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4835" name="Oval 19"/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8" name="Group 20"/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9" name="Group 21"/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34838" name="Freeform 22"/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4839" name="Freeform 23"/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" name="Group 24"/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34841" name="Freeform 25"/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4842" name="Freeform 26"/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1" name="Group 27"/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34844" name="Freeform 28"/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4845" name="Freeform 29"/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" name="Group 30"/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34847" name="Freeform 31"/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4848" name="Freeform 32"/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" name="Group 33"/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34850" name="Freeform 34"/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4851" name="Freeform 35"/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4" name="Group 36"/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34853" name="Freeform 37"/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4854" name="Freeform 38"/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5" name="Group 39"/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34856" name="Freeform 40"/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4857" name="Freeform 41"/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6" name="Group 42"/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34859" name="Freeform 43"/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4860" name="Freeform 44"/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7" name="Group 45"/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34862" name="Freeform 46"/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4863" name="Freeform 47"/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" name="Group 48"/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34865" name="Freeform 49"/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4866" name="Freeform 50"/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" name="Group 51"/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34868" name="Freeform 52"/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4869" name="Freeform 53"/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0" name="Group 54"/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34871" name="Freeform 55"/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4872" name="Freeform 56"/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1" name="Group 57"/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34874" name="Freeform 58"/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4875" name="Freeform 59"/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2" name="Group 60"/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34877" name="Freeform 61"/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4878" name="Freeform 62"/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" name="Group 63"/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34880" name="Freeform 64"/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4881" name="Freeform 65"/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" name="Group 66"/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34883" name="Freeform 67"/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4884" name="Freeform 68"/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" name="Group 69"/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34886" name="Freeform 70"/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4887" name="Freeform 71"/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6" name="Group 72"/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34889" name="Freeform 73"/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4890" name="Freeform 74"/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7" name="Group 75"/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34892" name="Freeform 76"/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4893" name="Freeform 77"/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8" name="Group 78"/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34895" name="Freeform 79"/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4896" name="Freeform 80"/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9" name="Group 81"/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34898" name="Freeform 82"/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4899" name="Freeform 83"/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34900" name="Freeform 84"/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/>
                  <a:ahLst/>
                  <a:cxnLst>
                    <a:cxn ang="0">
                      <a:pos x="0" y="504"/>
                    </a:cxn>
                    <a:cxn ang="0">
                      <a:pos x="864" y="168"/>
                    </a:cxn>
                    <a:cxn ang="0">
                      <a:pos x="1776" y="24"/>
                    </a:cxn>
                    <a:cxn ang="0">
                      <a:pos x="2736" y="24"/>
                    </a:cxn>
                    <a:cxn ang="0">
                      <a:pos x="2720" y="103"/>
                    </a:cxn>
                    <a:cxn ang="0">
                      <a:pos x="1764" y="103"/>
                    </a:cxn>
                    <a:cxn ang="0">
                      <a:pos x="654" y="292"/>
                    </a:cxn>
                    <a:cxn ang="0">
                      <a:pos x="0" y="504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4901" name="Freeform 85"/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/>
                  <a:ahLst/>
                  <a:cxnLst>
                    <a:cxn ang="0">
                      <a:pos x="5" y="8"/>
                    </a:cxn>
                    <a:cxn ang="0">
                      <a:pos x="485" y="56"/>
                    </a:cxn>
                    <a:cxn ang="0">
                      <a:pos x="1157" y="200"/>
                    </a:cxn>
                    <a:cxn ang="0">
                      <a:pos x="1611" y="432"/>
                    </a:cxn>
                    <a:cxn ang="0">
                      <a:pos x="1756" y="609"/>
                    </a:cxn>
                    <a:cxn ang="0">
                      <a:pos x="1689" y="787"/>
                    </a:cxn>
                    <a:cxn ang="0">
                      <a:pos x="1589" y="632"/>
                    </a:cxn>
                    <a:cxn ang="0">
                      <a:pos x="1389" y="454"/>
                    </a:cxn>
                    <a:cxn ang="0">
                      <a:pos x="1109" y="296"/>
                    </a:cxn>
                    <a:cxn ang="0">
                      <a:pos x="581" y="152"/>
                    </a:cxn>
                    <a:cxn ang="0">
                      <a:pos x="0" y="76"/>
                    </a:cxn>
                    <a:cxn ang="0">
                      <a:pos x="5" y="8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30" name="Group 86"/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34903" name="Freeform 87"/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4904" name="Freeform 88"/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1" name="Group 89"/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34906" name="Freeform 90"/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4907" name="Freeform 91"/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4816" name="Group 92"/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34909" name="Freeform 93"/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4910" name="Freeform 94"/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4817" name="Group 95"/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34912" name="Freeform 96"/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4913" name="Freeform 97"/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4818" name="Group 98"/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34915" name="Freeform 99"/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4916" name="Freeform 100"/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4819" name="Group 101"/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34918" name="Freeform 102"/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4919" name="Freeform 103"/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4822" name="Group 104"/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34921" name="Freeform 105"/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4922" name="Freeform 106"/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4823" name="Group 107"/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34924" name="Freeform 108"/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4925" name="Freeform 109"/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4826" name="Group 110"/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34927" name="Freeform 111"/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4928" name="Freeform 112"/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4829" name="Group 113"/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34930" name="Freeform 114"/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4931" name="Freeform 115"/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4832" name="Group 116"/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34933" name="Freeform 117"/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4934" name="Freeform 118"/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34935" name="Freeform 119"/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936" name="Arc 120"/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G0" fmla="+- 0 0 0"/>
                  <a:gd name="G1" fmla="+- 20897 0 0"/>
                  <a:gd name="G2" fmla="+- 21600 0 0"/>
                  <a:gd name="T0" fmla="*/ 5467 w 21600"/>
                  <a:gd name="T1" fmla="*/ 0 h 21602"/>
                  <a:gd name="T2" fmla="*/ 21589 w 21600"/>
                  <a:gd name="T3" fmla="*/ 21602 h 21602"/>
                  <a:gd name="T4" fmla="*/ 0 w 21600"/>
                  <a:gd name="T5" fmla="*/ 20897 h 2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937" name="Arc 121"/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G0" fmla="+- 17826 0 0"/>
                  <a:gd name="G1" fmla="+- 0 0 0"/>
                  <a:gd name="G2" fmla="+- 21600 0 0"/>
                  <a:gd name="T0" fmla="*/ 36729 w 36729"/>
                  <a:gd name="T1" fmla="*/ 10451 h 21600"/>
                  <a:gd name="T2" fmla="*/ 0 w 36729"/>
                  <a:gd name="T3" fmla="*/ 12197 h 21600"/>
                  <a:gd name="T4" fmla="*/ 17826 w 36729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938" name="Arc 122"/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G0" fmla="+- 7340 0 0"/>
                  <a:gd name="G1" fmla="+- 21600 0 0"/>
                  <a:gd name="G2" fmla="+- 21600 0 0"/>
                  <a:gd name="T0" fmla="*/ 0 w 28940"/>
                  <a:gd name="T1" fmla="*/ 1285 h 22305"/>
                  <a:gd name="T2" fmla="*/ 28929 w 28940"/>
                  <a:gd name="T3" fmla="*/ 22305 h 22305"/>
                  <a:gd name="T4" fmla="*/ 7340 w 2894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939" name="Arc 123"/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G0" fmla="+- 8873 0 0"/>
                  <a:gd name="G1" fmla="+- 21600 0 0"/>
                  <a:gd name="G2" fmla="+- 21600 0 0"/>
                  <a:gd name="T0" fmla="*/ 0 w 30473"/>
                  <a:gd name="T1" fmla="*/ 1907 h 22305"/>
                  <a:gd name="T2" fmla="*/ 30462 w 30473"/>
                  <a:gd name="T3" fmla="*/ 22305 h 22305"/>
                  <a:gd name="T4" fmla="*/ 8873 w 30473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940" name="Arc 124"/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G0" fmla="+- 12855 0 0"/>
                  <a:gd name="G1" fmla="+- 21600 0 0"/>
                  <a:gd name="G2" fmla="+- 21600 0 0"/>
                  <a:gd name="T0" fmla="*/ 0 w 34455"/>
                  <a:gd name="T1" fmla="*/ 4241 h 22305"/>
                  <a:gd name="T2" fmla="*/ 34444 w 34455"/>
                  <a:gd name="T3" fmla="*/ 22305 h 22305"/>
                  <a:gd name="T4" fmla="*/ 12855 w 34455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941" name="Arc 125"/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942" name="Arc 126"/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943" name="Arc 127"/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944" name="Freeform 128"/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945" name="Freeform 129"/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946" name="Arc 130"/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G0" fmla="+- 15230 0 0"/>
                  <a:gd name="G1" fmla="+- 21600 0 0"/>
                  <a:gd name="G2" fmla="+- 21600 0 0"/>
                  <a:gd name="T0" fmla="*/ 0 w 36830"/>
                  <a:gd name="T1" fmla="*/ 6283 h 22305"/>
                  <a:gd name="T2" fmla="*/ 36819 w 36830"/>
                  <a:gd name="T3" fmla="*/ 22305 h 22305"/>
                  <a:gd name="T4" fmla="*/ 15230 w 3683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947" name="Arc 131"/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G0" fmla="+- 18231 0 0"/>
                  <a:gd name="G1" fmla="+- 21600 0 0"/>
                  <a:gd name="G2" fmla="+- 21600 0 0"/>
                  <a:gd name="T0" fmla="*/ 0 w 31881"/>
                  <a:gd name="T1" fmla="*/ 10016 h 21600"/>
                  <a:gd name="T2" fmla="*/ 31881 w 31881"/>
                  <a:gd name="T3" fmla="*/ 4860 h 21600"/>
                  <a:gd name="T4" fmla="*/ 18231 w 31881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948" name="Arc 132"/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1146"/>
                  <a:gd name="T1" fmla="*/ 4512 h 21600"/>
                  <a:gd name="T2" fmla="*/ 31146 w 31146"/>
                  <a:gd name="T3" fmla="*/ 9561 h 21600"/>
                  <a:gd name="T4" fmla="*/ 13212 w 31146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949" name="Freeform 133"/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950" name="Freeform 134"/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951" name="Freeform 135"/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952" name="Freeform 136"/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953" name="Freeform 137"/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954" name="Freeform 138"/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955" name="Freeform 139"/>
              <p:cNvSpPr>
                <a:spLocks/>
              </p:cNvSpPr>
              <p:nvPr/>
            </p:nvSpPr>
            <p:spPr bwMode="hidden">
              <a:xfrm rot="20253369">
                <a:off x="4401" y="599"/>
                <a:ext cx="174" cy="32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956" name="Freeform 140"/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34833" name="Group 141"/>
          <p:cNvGrpSpPr>
            <a:grpSpLocks/>
          </p:cNvGrpSpPr>
          <p:nvPr/>
        </p:nvGrpSpPr>
        <p:grpSpPr bwMode="auto">
          <a:xfrm>
            <a:off x="2971800" y="0"/>
            <a:ext cx="1600200" cy="1905000"/>
            <a:chOff x="3115" y="0"/>
            <a:chExt cx="2170" cy="2486"/>
          </a:xfrm>
        </p:grpSpPr>
        <p:grpSp>
          <p:nvGrpSpPr>
            <p:cNvPr id="34836" name="Group 142"/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34959" name="Oval 143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1">
                <a:gsLst>
                  <a:gs pos="0">
                    <a:srgbClr val="FF00FF">
                      <a:gamma/>
                      <a:shade val="46275"/>
                      <a:invGamma/>
                    </a:srgbClr>
                  </a:gs>
                  <a:gs pos="100000">
                    <a:srgbClr val="FF00FF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960" name="Oval 144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4837" name="Group 145"/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34962" name="Oval 146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963" name="Oval 147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4840" name="Group 148"/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34965" name="Oval 149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966" name="Oval 150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4843" name="Group 151"/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34846" name="Group 152"/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34969" name="Oval 153"/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4970" name="Oval 154"/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4849" name="Group 155"/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34852" name="Group 156"/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34973" name="Freeform 157"/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4974" name="Freeform 158"/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4855" name="Group 159"/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34976" name="Freeform 160"/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4977" name="Freeform 161"/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4858" name="Group 162"/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34979" name="Freeform 163"/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4980" name="Freeform 164"/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4861" name="Group 165"/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34982" name="Freeform 166"/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4983" name="Freeform 167"/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4864" name="Group 168"/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34985" name="Freeform 169"/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4986" name="Freeform 170"/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4867" name="Group 171"/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34988" name="Freeform 172"/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4989" name="Freeform 173"/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4870" name="Group 174"/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34991" name="Freeform 175"/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4992" name="Freeform 176"/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4873" name="Group 177"/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34994" name="Freeform 178"/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4995" name="Freeform 179"/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4876" name="Group 180"/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34997" name="Freeform 181"/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4998" name="Freeform 182"/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4879" name="Group 183"/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35000" name="Freeform 184"/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5001" name="Freeform 185"/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4882" name="Group 186"/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35003" name="Freeform 187"/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5004" name="Freeform 188"/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4885" name="Group 189"/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35006" name="Freeform 190"/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5007" name="Freeform 191"/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4888" name="Group 192"/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35009" name="Freeform 193"/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5010" name="Freeform 194"/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4891" name="Group 195"/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35012" name="Freeform 196"/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5013" name="Freeform 197"/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4894" name="Group 198"/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35015" name="Freeform 199"/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5016" name="Freeform 200"/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4897" name="Group 201"/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35018" name="Freeform 202"/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5019" name="Freeform 203"/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4902" name="Group 204"/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35021" name="Freeform 205"/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5022" name="Freeform 206"/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4905" name="Group 207"/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35024" name="Freeform 208"/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5025" name="Freeform 209"/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4908" name="Group 210"/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35027" name="Freeform 211"/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5028" name="Freeform 212"/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4911" name="Group 213"/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35030" name="Freeform 214"/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5031" name="Freeform 215"/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4914" name="Group 216"/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35033" name="Freeform 217"/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5034" name="Freeform 218"/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35035" name="Freeform 219"/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/>
                  <a:ahLst/>
                  <a:cxnLst>
                    <a:cxn ang="0">
                      <a:pos x="0" y="504"/>
                    </a:cxn>
                    <a:cxn ang="0">
                      <a:pos x="864" y="168"/>
                    </a:cxn>
                    <a:cxn ang="0">
                      <a:pos x="1776" y="24"/>
                    </a:cxn>
                    <a:cxn ang="0">
                      <a:pos x="2736" y="24"/>
                    </a:cxn>
                    <a:cxn ang="0">
                      <a:pos x="2720" y="103"/>
                    </a:cxn>
                    <a:cxn ang="0">
                      <a:pos x="1764" y="103"/>
                    </a:cxn>
                    <a:cxn ang="0">
                      <a:pos x="654" y="292"/>
                    </a:cxn>
                    <a:cxn ang="0">
                      <a:pos x="0" y="504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5036" name="Freeform 220"/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/>
                  <a:ahLst/>
                  <a:cxnLst>
                    <a:cxn ang="0">
                      <a:pos x="5" y="8"/>
                    </a:cxn>
                    <a:cxn ang="0">
                      <a:pos x="485" y="56"/>
                    </a:cxn>
                    <a:cxn ang="0">
                      <a:pos x="1157" y="200"/>
                    </a:cxn>
                    <a:cxn ang="0">
                      <a:pos x="1611" y="432"/>
                    </a:cxn>
                    <a:cxn ang="0">
                      <a:pos x="1756" y="609"/>
                    </a:cxn>
                    <a:cxn ang="0">
                      <a:pos x="1689" y="787"/>
                    </a:cxn>
                    <a:cxn ang="0">
                      <a:pos x="1589" y="632"/>
                    </a:cxn>
                    <a:cxn ang="0">
                      <a:pos x="1389" y="454"/>
                    </a:cxn>
                    <a:cxn ang="0">
                      <a:pos x="1109" y="296"/>
                    </a:cxn>
                    <a:cxn ang="0">
                      <a:pos x="581" y="152"/>
                    </a:cxn>
                    <a:cxn ang="0">
                      <a:pos x="0" y="76"/>
                    </a:cxn>
                    <a:cxn ang="0">
                      <a:pos x="5" y="8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34917" name="Group 221"/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35038" name="Freeform 222"/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5039" name="Freeform 223"/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4920" name="Group 224"/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35041" name="Freeform 225"/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5042" name="Freeform 226"/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4923" name="Group 227"/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35044" name="Freeform 228"/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5045" name="Freeform 229"/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4926" name="Group 230"/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35047" name="Freeform 231"/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5048" name="Freeform 232"/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4929" name="Group 233"/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35050" name="Freeform 234"/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5051" name="Freeform 235"/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4932" name="Group 236"/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35053" name="Freeform 237"/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5054" name="Freeform 238"/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4957" name="Group 239"/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35056" name="Freeform 240"/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5057" name="Freeform 241"/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4958" name="Group 242"/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35059" name="Freeform 243"/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5060" name="Freeform 244"/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4961" name="Group 245"/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35062" name="Freeform 246"/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5063" name="Freeform 247"/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4964" name="Group 248"/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35065" name="Freeform 249"/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5066" name="Freeform 250"/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4967" name="Group 251"/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35068" name="Freeform 252"/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5069" name="Freeform 253"/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35070" name="Freeform 254"/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071" name="Arc 255"/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G0" fmla="+- 0 0 0"/>
                  <a:gd name="G1" fmla="+- 20897 0 0"/>
                  <a:gd name="G2" fmla="+- 21600 0 0"/>
                  <a:gd name="T0" fmla="*/ 5467 w 21600"/>
                  <a:gd name="T1" fmla="*/ 0 h 21602"/>
                  <a:gd name="T2" fmla="*/ 21589 w 21600"/>
                  <a:gd name="T3" fmla="*/ 21602 h 21602"/>
                  <a:gd name="T4" fmla="*/ 0 w 21600"/>
                  <a:gd name="T5" fmla="*/ 20897 h 2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072" name="Arc 256"/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G0" fmla="+- 17826 0 0"/>
                  <a:gd name="G1" fmla="+- 0 0 0"/>
                  <a:gd name="G2" fmla="+- 21600 0 0"/>
                  <a:gd name="T0" fmla="*/ 36729 w 36729"/>
                  <a:gd name="T1" fmla="*/ 10451 h 21600"/>
                  <a:gd name="T2" fmla="*/ 0 w 36729"/>
                  <a:gd name="T3" fmla="*/ 12197 h 21600"/>
                  <a:gd name="T4" fmla="*/ 17826 w 36729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073" name="Arc 257"/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G0" fmla="+- 7340 0 0"/>
                  <a:gd name="G1" fmla="+- 21600 0 0"/>
                  <a:gd name="G2" fmla="+- 21600 0 0"/>
                  <a:gd name="T0" fmla="*/ 0 w 28940"/>
                  <a:gd name="T1" fmla="*/ 1285 h 22305"/>
                  <a:gd name="T2" fmla="*/ 28929 w 28940"/>
                  <a:gd name="T3" fmla="*/ 22305 h 22305"/>
                  <a:gd name="T4" fmla="*/ 7340 w 2894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074" name="Arc 258"/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G0" fmla="+- 8873 0 0"/>
                  <a:gd name="G1" fmla="+- 21600 0 0"/>
                  <a:gd name="G2" fmla="+- 21600 0 0"/>
                  <a:gd name="T0" fmla="*/ 0 w 30473"/>
                  <a:gd name="T1" fmla="*/ 1907 h 22305"/>
                  <a:gd name="T2" fmla="*/ 30462 w 30473"/>
                  <a:gd name="T3" fmla="*/ 22305 h 22305"/>
                  <a:gd name="T4" fmla="*/ 8873 w 30473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075" name="Arc 259"/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G0" fmla="+- 12855 0 0"/>
                  <a:gd name="G1" fmla="+- 21600 0 0"/>
                  <a:gd name="G2" fmla="+- 21600 0 0"/>
                  <a:gd name="T0" fmla="*/ 0 w 34455"/>
                  <a:gd name="T1" fmla="*/ 4241 h 22305"/>
                  <a:gd name="T2" fmla="*/ 34444 w 34455"/>
                  <a:gd name="T3" fmla="*/ 22305 h 22305"/>
                  <a:gd name="T4" fmla="*/ 12855 w 34455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076" name="Arc 260"/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077" name="Arc 261"/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078" name="Arc 262"/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079" name="Freeform 263"/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080" name="Freeform 264"/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081" name="Arc 265"/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G0" fmla="+- 15230 0 0"/>
                  <a:gd name="G1" fmla="+- 21600 0 0"/>
                  <a:gd name="G2" fmla="+- 21600 0 0"/>
                  <a:gd name="T0" fmla="*/ 0 w 36830"/>
                  <a:gd name="T1" fmla="*/ 6283 h 22305"/>
                  <a:gd name="T2" fmla="*/ 36819 w 36830"/>
                  <a:gd name="T3" fmla="*/ 22305 h 22305"/>
                  <a:gd name="T4" fmla="*/ 15230 w 3683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082" name="Arc 266"/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G0" fmla="+- 18231 0 0"/>
                  <a:gd name="G1" fmla="+- 21600 0 0"/>
                  <a:gd name="G2" fmla="+- 21600 0 0"/>
                  <a:gd name="T0" fmla="*/ 0 w 31881"/>
                  <a:gd name="T1" fmla="*/ 10016 h 21600"/>
                  <a:gd name="T2" fmla="*/ 31881 w 31881"/>
                  <a:gd name="T3" fmla="*/ 4860 h 21600"/>
                  <a:gd name="T4" fmla="*/ 18231 w 31881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083" name="Arc 267"/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1146"/>
                  <a:gd name="T1" fmla="*/ 4512 h 21600"/>
                  <a:gd name="T2" fmla="*/ 31146 w 31146"/>
                  <a:gd name="T3" fmla="*/ 9561 h 21600"/>
                  <a:gd name="T4" fmla="*/ 13212 w 31146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084" name="Freeform 268"/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085" name="Freeform 269"/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086" name="Freeform 270"/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087" name="Freeform 271"/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088" name="Freeform 272"/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089" name="Freeform 273"/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090" name="Freeform 274"/>
              <p:cNvSpPr>
                <a:spLocks/>
              </p:cNvSpPr>
              <p:nvPr/>
            </p:nvSpPr>
            <p:spPr bwMode="hidden">
              <a:xfrm rot="20253369">
                <a:off x="4401" y="599"/>
                <a:ext cx="174" cy="32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091" name="Freeform 275"/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34968" name="Group 276"/>
          <p:cNvGrpSpPr>
            <a:grpSpLocks/>
          </p:cNvGrpSpPr>
          <p:nvPr/>
        </p:nvGrpSpPr>
        <p:grpSpPr bwMode="auto">
          <a:xfrm>
            <a:off x="7543800" y="0"/>
            <a:ext cx="1600200" cy="1905000"/>
            <a:chOff x="3115" y="0"/>
            <a:chExt cx="2170" cy="2486"/>
          </a:xfrm>
        </p:grpSpPr>
        <p:grpSp>
          <p:nvGrpSpPr>
            <p:cNvPr id="34971" name="Group 277"/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35094" name="Oval 278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1">
                <a:gsLst>
                  <a:gs pos="0">
                    <a:srgbClr val="FF00FF">
                      <a:gamma/>
                      <a:shade val="46275"/>
                      <a:invGamma/>
                    </a:srgbClr>
                  </a:gs>
                  <a:gs pos="100000">
                    <a:srgbClr val="FF00FF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095" name="Oval 279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4972" name="Group 280"/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35097" name="Oval 281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098" name="Oval 282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4975" name="Group 283"/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35100" name="Oval 284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101" name="Oval 285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4978" name="Group 286"/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34981" name="Group 287"/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35104" name="Oval 288"/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5105" name="Oval 289"/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4984" name="Group 290"/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34987" name="Group 291"/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35108" name="Freeform 292"/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5109" name="Freeform 293"/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4990" name="Group 294"/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35111" name="Freeform 295"/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5112" name="Freeform 296"/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4993" name="Group 297"/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35114" name="Freeform 298"/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5115" name="Freeform 299"/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4996" name="Group 300"/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35117" name="Freeform 301"/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5118" name="Freeform 302"/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4999" name="Group 303"/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35120" name="Freeform 304"/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5121" name="Freeform 305"/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5002" name="Group 306"/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35123" name="Freeform 307"/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5124" name="Freeform 308"/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5005" name="Group 309"/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35126" name="Freeform 310"/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5127" name="Freeform 311"/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5008" name="Group 312"/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35129" name="Freeform 313"/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5130" name="Freeform 314"/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5011" name="Group 315"/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35132" name="Freeform 316"/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5133" name="Freeform 317"/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5014" name="Group 318"/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35135" name="Freeform 319"/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5136" name="Freeform 320"/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5017" name="Group 321"/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35138" name="Freeform 322"/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5139" name="Freeform 323"/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5020" name="Group 324"/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35141" name="Freeform 325"/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5142" name="Freeform 326"/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5023" name="Group 327"/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35144" name="Freeform 328"/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5145" name="Freeform 329"/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5026" name="Group 330"/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35147" name="Freeform 331"/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5148" name="Freeform 332"/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5029" name="Group 333"/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35150" name="Freeform 334"/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5151" name="Freeform 335"/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5032" name="Group 336"/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35153" name="Freeform 337"/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5154" name="Freeform 338"/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5037" name="Group 339"/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35156" name="Freeform 340"/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5157" name="Freeform 341"/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5040" name="Group 342"/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35159" name="Freeform 343"/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5160" name="Freeform 344"/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5043" name="Group 345"/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35162" name="Freeform 346"/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5163" name="Freeform 347"/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5046" name="Group 348"/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35165" name="Freeform 349"/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5166" name="Freeform 350"/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5049" name="Group 351"/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35168" name="Freeform 352"/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5169" name="Freeform 353"/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35170" name="Freeform 354"/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/>
                  <a:ahLst/>
                  <a:cxnLst>
                    <a:cxn ang="0">
                      <a:pos x="0" y="504"/>
                    </a:cxn>
                    <a:cxn ang="0">
                      <a:pos x="864" y="168"/>
                    </a:cxn>
                    <a:cxn ang="0">
                      <a:pos x="1776" y="24"/>
                    </a:cxn>
                    <a:cxn ang="0">
                      <a:pos x="2736" y="24"/>
                    </a:cxn>
                    <a:cxn ang="0">
                      <a:pos x="2720" y="103"/>
                    </a:cxn>
                    <a:cxn ang="0">
                      <a:pos x="1764" y="103"/>
                    </a:cxn>
                    <a:cxn ang="0">
                      <a:pos x="654" y="292"/>
                    </a:cxn>
                    <a:cxn ang="0">
                      <a:pos x="0" y="504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5171" name="Freeform 355"/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/>
                  <a:ahLst/>
                  <a:cxnLst>
                    <a:cxn ang="0">
                      <a:pos x="5" y="8"/>
                    </a:cxn>
                    <a:cxn ang="0">
                      <a:pos x="485" y="56"/>
                    </a:cxn>
                    <a:cxn ang="0">
                      <a:pos x="1157" y="200"/>
                    </a:cxn>
                    <a:cxn ang="0">
                      <a:pos x="1611" y="432"/>
                    </a:cxn>
                    <a:cxn ang="0">
                      <a:pos x="1756" y="609"/>
                    </a:cxn>
                    <a:cxn ang="0">
                      <a:pos x="1689" y="787"/>
                    </a:cxn>
                    <a:cxn ang="0">
                      <a:pos x="1589" y="632"/>
                    </a:cxn>
                    <a:cxn ang="0">
                      <a:pos x="1389" y="454"/>
                    </a:cxn>
                    <a:cxn ang="0">
                      <a:pos x="1109" y="296"/>
                    </a:cxn>
                    <a:cxn ang="0">
                      <a:pos x="581" y="152"/>
                    </a:cxn>
                    <a:cxn ang="0">
                      <a:pos x="0" y="76"/>
                    </a:cxn>
                    <a:cxn ang="0">
                      <a:pos x="5" y="8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35052" name="Group 356"/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35173" name="Freeform 357"/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5174" name="Freeform 358"/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5055" name="Group 359"/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35176" name="Freeform 360"/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5177" name="Freeform 361"/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5058" name="Group 362"/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35179" name="Freeform 363"/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5180" name="Freeform 364"/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5061" name="Group 365"/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35182" name="Freeform 366"/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5183" name="Freeform 367"/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5064" name="Group 368"/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35185" name="Freeform 369"/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5186" name="Freeform 370"/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5067" name="Group 371"/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35188" name="Freeform 372"/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5189" name="Freeform 373"/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5092" name="Group 374"/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35191" name="Freeform 375"/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5192" name="Freeform 376"/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5093" name="Group 377"/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35194" name="Freeform 378"/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5195" name="Freeform 379"/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5096" name="Group 380"/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35197" name="Freeform 381"/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5198" name="Freeform 382"/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5099" name="Group 383"/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35200" name="Freeform 384"/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5201" name="Freeform 385"/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5102" name="Group 386"/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35203" name="Freeform 387"/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5204" name="Freeform 388"/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35205" name="Freeform 389"/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206" name="Arc 390"/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G0" fmla="+- 0 0 0"/>
                  <a:gd name="G1" fmla="+- 20897 0 0"/>
                  <a:gd name="G2" fmla="+- 21600 0 0"/>
                  <a:gd name="T0" fmla="*/ 5467 w 21600"/>
                  <a:gd name="T1" fmla="*/ 0 h 21602"/>
                  <a:gd name="T2" fmla="*/ 21589 w 21600"/>
                  <a:gd name="T3" fmla="*/ 21602 h 21602"/>
                  <a:gd name="T4" fmla="*/ 0 w 21600"/>
                  <a:gd name="T5" fmla="*/ 20897 h 2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207" name="Arc 391"/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G0" fmla="+- 17826 0 0"/>
                  <a:gd name="G1" fmla="+- 0 0 0"/>
                  <a:gd name="G2" fmla="+- 21600 0 0"/>
                  <a:gd name="T0" fmla="*/ 36729 w 36729"/>
                  <a:gd name="T1" fmla="*/ 10451 h 21600"/>
                  <a:gd name="T2" fmla="*/ 0 w 36729"/>
                  <a:gd name="T3" fmla="*/ 12197 h 21600"/>
                  <a:gd name="T4" fmla="*/ 17826 w 36729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208" name="Arc 392"/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G0" fmla="+- 7340 0 0"/>
                  <a:gd name="G1" fmla="+- 21600 0 0"/>
                  <a:gd name="G2" fmla="+- 21600 0 0"/>
                  <a:gd name="T0" fmla="*/ 0 w 28940"/>
                  <a:gd name="T1" fmla="*/ 1285 h 22305"/>
                  <a:gd name="T2" fmla="*/ 28929 w 28940"/>
                  <a:gd name="T3" fmla="*/ 22305 h 22305"/>
                  <a:gd name="T4" fmla="*/ 7340 w 2894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209" name="Arc 393"/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G0" fmla="+- 8873 0 0"/>
                  <a:gd name="G1" fmla="+- 21600 0 0"/>
                  <a:gd name="G2" fmla="+- 21600 0 0"/>
                  <a:gd name="T0" fmla="*/ 0 w 30473"/>
                  <a:gd name="T1" fmla="*/ 1907 h 22305"/>
                  <a:gd name="T2" fmla="*/ 30462 w 30473"/>
                  <a:gd name="T3" fmla="*/ 22305 h 22305"/>
                  <a:gd name="T4" fmla="*/ 8873 w 30473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210" name="Arc 394"/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G0" fmla="+- 12855 0 0"/>
                  <a:gd name="G1" fmla="+- 21600 0 0"/>
                  <a:gd name="G2" fmla="+- 21600 0 0"/>
                  <a:gd name="T0" fmla="*/ 0 w 34455"/>
                  <a:gd name="T1" fmla="*/ 4241 h 22305"/>
                  <a:gd name="T2" fmla="*/ 34444 w 34455"/>
                  <a:gd name="T3" fmla="*/ 22305 h 22305"/>
                  <a:gd name="T4" fmla="*/ 12855 w 34455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211" name="Arc 395"/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212" name="Arc 396"/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213" name="Arc 397"/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214" name="Freeform 398"/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215" name="Freeform 399"/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216" name="Arc 400"/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G0" fmla="+- 15230 0 0"/>
                  <a:gd name="G1" fmla="+- 21600 0 0"/>
                  <a:gd name="G2" fmla="+- 21600 0 0"/>
                  <a:gd name="T0" fmla="*/ 0 w 36830"/>
                  <a:gd name="T1" fmla="*/ 6283 h 22305"/>
                  <a:gd name="T2" fmla="*/ 36819 w 36830"/>
                  <a:gd name="T3" fmla="*/ 22305 h 22305"/>
                  <a:gd name="T4" fmla="*/ 15230 w 3683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217" name="Arc 401"/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G0" fmla="+- 18231 0 0"/>
                  <a:gd name="G1" fmla="+- 21600 0 0"/>
                  <a:gd name="G2" fmla="+- 21600 0 0"/>
                  <a:gd name="T0" fmla="*/ 0 w 31881"/>
                  <a:gd name="T1" fmla="*/ 10016 h 21600"/>
                  <a:gd name="T2" fmla="*/ 31881 w 31881"/>
                  <a:gd name="T3" fmla="*/ 4860 h 21600"/>
                  <a:gd name="T4" fmla="*/ 18231 w 31881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218" name="Arc 402"/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1146"/>
                  <a:gd name="T1" fmla="*/ 4512 h 21600"/>
                  <a:gd name="T2" fmla="*/ 31146 w 31146"/>
                  <a:gd name="T3" fmla="*/ 9561 h 21600"/>
                  <a:gd name="T4" fmla="*/ 13212 w 31146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219" name="Freeform 403"/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220" name="Freeform 404"/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221" name="Freeform 405"/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222" name="Freeform 406"/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223" name="Freeform 407"/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224" name="Freeform 408"/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225" name="Freeform 409"/>
              <p:cNvSpPr>
                <a:spLocks/>
              </p:cNvSpPr>
              <p:nvPr/>
            </p:nvSpPr>
            <p:spPr bwMode="hidden">
              <a:xfrm rot="20253369">
                <a:off x="4401" y="599"/>
                <a:ext cx="174" cy="32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226" name="Freeform 410"/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pic>
        <p:nvPicPr>
          <p:cNvPr id="35228" name="Picture 412" descr="FLOWERS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38400" y="5638800"/>
            <a:ext cx="1382713" cy="1219200"/>
          </a:xfrm>
          <a:prstGeom prst="rect">
            <a:avLst/>
          </a:prstGeom>
          <a:noFill/>
        </p:spPr>
      </p:pic>
      <p:pic>
        <p:nvPicPr>
          <p:cNvPr id="35229" name="Picture 413" descr="FLOWERS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638800"/>
            <a:ext cx="1382713" cy="1219200"/>
          </a:xfrm>
          <a:prstGeom prst="rect">
            <a:avLst/>
          </a:prstGeom>
          <a:noFill/>
        </p:spPr>
      </p:pic>
      <p:pic>
        <p:nvPicPr>
          <p:cNvPr id="35230" name="Picture 414" descr="FLOWERS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53000" y="5638800"/>
            <a:ext cx="1382713" cy="1219200"/>
          </a:xfrm>
          <a:prstGeom prst="rect">
            <a:avLst/>
          </a:prstGeom>
          <a:noFill/>
        </p:spPr>
      </p:pic>
      <p:pic>
        <p:nvPicPr>
          <p:cNvPr id="35231" name="Picture 415" descr="FLOWERS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43800" y="5638800"/>
            <a:ext cx="1382713" cy="1219200"/>
          </a:xfrm>
          <a:prstGeom prst="rect">
            <a:avLst/>
          </a:prstGeom>
          <a:noFill/>
        </p:spPr>
      </p:pic>
      <p:pic>
        <p:nvPicPr>
          <p:cNvPr id="35232" name="Picture 416" descr="Butterfly-01-june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67600" y="5181600"/>
            <a:ext cx="1295400" cy="755650"/>
          </a:xfrm>
          <a:prstGeom prst="rect">
            <a:avLst/>
          </a:prstGeom>
          <a:noFill/>
        </p:spPr>
      </p:pic>
      <p:pic>
        <p:nvPicPr>
          <p:cNvPr id="35233" name="Picture 417" descr="Butterfly-01-june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62400" y="5105400"/>
            <a:ext cx="1295400" cy="755650"/>
          </a:xfrm>
          <a:prstGeom prst="rect">
            <a:avLst/>
          </a:prstGeom>
          <a:noFill/>
        </p:spPr>
      </p:pic>
      <p:pic>
        <p:nvPicPr>
          <p:cNvPr id="35234" name="Picture 418" descr="Butterfly-01-june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8200" y="4876800"/>
            <a:ext cx="1295400" cy="755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3" presetClass="entr" presetSubtype="16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3" presetClass="entr" presetSubtype="16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48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48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3" presetClass="entr" presetSubtype="16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49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49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BORVE6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Picture 3" descr="19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6200" y="4648200"/>
            <a:ext cx="2133600" cy="1905000"/>
          </a:xfrm>
          <a:prstGeom prst="rect">
            <a:avLst/>
          </a:prstGeom>
          <a:noFill/>
        </p:spPr>
      </p:pic>
      <p:sp>
        <p:nvSpPr>
          <p:cNvPr id="35844" name="WordArt 4"/>
          <p:cNvSpPr>
            <a:spLocks noChangeArrowheads="1" noChangeShapeType="1" noTextEdit="1"/>
          </p:cNvSpPr>
          <p:nvPr/>
        </p:nvSpPr>
        <p:spPr bwMode="auto">
          <a:xfrm>
            <a:off x="1219200" y="533400"/>
            <a:ext cx="7010400" cy="25955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vi-VN" sz="3600" b="1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  <a:p>
            <a:pPr algn="ctr"/>
            <a:r>
              <a:rPr lang="vi-VN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Trò chơi 2:</a:t>
            </a:r>
          </a:p>
          <a:p>
            <a:pPr algn="ctr"/>
            <a:r>
              <a:rPr lang="vi-VN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Thử tài hiểu biết</a:t>
            </a:r>
            <a:endParaRPr lang="en-US" sz="3600" b="1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1524000" y="3352800"/>
            <a:ext cx="6400800" cy="176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>
                <a:latin typeface="Times New Roman" pitchFamily="18" charset="0"/>
              </a:rPr>
              <a:t>Bé hãy kéo thả chuột </a:t>
            </a:r>
          </a:p>
          <a:p>
            <a:pPr algn="ctr">
              <a:spcBef>
                <a:spcPct val="50000"/>
              </a:spcBef>
            </a:pPr>
            <a:r>
              <a:rPr lang="en-US" sz="4400" b="1">
                <a:latin typeface="Times New Roman" pitchFamily="18" charset="0"/>
              </a:rPr>
              <a:t>các loại rau về đúng loại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600" decel="1000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600" decel="1000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600" decel="1000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600" decel="1000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400" accel="100000" fill="hold">
                                          <p:stCondLst>
                                            <p:cond delay="560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400" accel="100000" fill="hold">
                                          <p:stCondLst>
                                            <p:cond delay="560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4" grpId="0" animBg="1"/>
      <p:bldP spid="3584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1" name="Rectangle 7"/>
          <p:cNvSpPr>
            <a:spLocks noChangeArrowheads="1"/>
          </p:cNvSpPr>
          <p:nvPr/>
        </p:nvSpPr>
        <p:spPr bwMode="auto">
          <a:xfrm>
            <a:off x="0" y="5181600"/>
            <a:ext cx="9144000" cy="1676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872" name="Rectangle 8"/>
          <p:cNvSpPr>
            <a:spLocks noChangeArrowheads="1"/>
          </p:cNvSpPr>
          <p:nvPr/>
        </p:nvSpPr>
        <p:spPr bwMode="auto">
          <a:xfrm>
            <a:off x="0" y="1676400"/>
            <a:ext cx="9144000" cy="16764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873" name="Rectangle 9"/>
          <p:cNvSpPr>
            <a:spLocks noChangeArrowheads="1"/>
          </p:cNvSpPr>
          <p:nvPr/>
        </p:nvSpPr>
        <p:spPr bwMode="auto">
          <a:xfrm>
            <a:off x="0" y="3429000"/>
            <a:ext cx="9144000" cy="1676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36874" name="Picture 10" descr="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33400"/>
            <a:ext cx="1828800" cy="2219325"/>
          </a:xfrm>
          <a:prstGeom prst="rect">
            <a:avLst/>
          </a:prstGeom>
          <a:noFill/>
        </p:spPr>
      </p:pic>
      <p:pic>
        <p:nvPicPr>
          <p:cNvPr id="36875" name="Picture 11" descr="rau-de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304800"/>
            <a:ext cx="1524000" cy="1295400"/>
          </a:xfrm>
          <a:prstGeom prst="rect">
            <a:avLst/>
          </a:prstGeom>
          <a:noFill/>
        </p:spPr>
      </p:pic>
      <p:pic>
        <p:nvPicPr>
          <p:cNvPr id="36876" name="Picture 12" descr="cu ca ro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43200" y="228600"/>
            <a:ext cx="1676400" cy="2371725"/>
          </a:xfrm>
          <a:prstGeom prst="rect">
            <a:avLst/>
          </a:prstGeom>
          <a:noFill/>
        </p:spPr>
      </p:pic>
      <p:pic>
        <p:nvPicPr>
          <p:cNvPr id="36877" name="Picture 13" descr="bap cai xanh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00400" y="228600"/>
            <a:ext cx="2430463" cy="2895600"/>
          </a:xfrm>
          <a:prstGeom prst="rect">
            <a:avLst/>
          </a:prstGeom>
          <a:noFill/>
        </p:spPr>
      </p:pic>
      <p:pic>
        <p:nvPicPr>
          <p:cNvPr id="36878" name="Picture 14" descr="bi ngo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67200" y="381000"/>
            <a:ext cx="2559050" cy="3048000"/>
          </a:xfrm>
          <a:prstGeom prst="rect">
            <a:avLst/>
          </a:prstGeom>
          <a:noFill/>
        </p:spPr>
      </p:pic>
      <p:pic>
        <p:nvPicPr>
          <p:cNvPr id="36879" name="Picture 15" descr="khoai tay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495800" y="-228600"/>
            <a:ext cx="4919663" cy="3144838"/>
          </a:xfrm>
          <a:prstGeom prst="rect">
            <a:avLst/>
          </a:prstGeom>
          <a:noFill/>
        </p:spPr>
      </p:pic>
      <p:pic>
        <p:nvPicPr>
          <p:cNvPr id="36880" name="Picture 16" descr="rau cai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705600" y="228600"/>
            <a:ext cx="1219200" cy="1447800"/>
          </a:xfrm>
          <a:prstGeom prst="rect">
            <a:avLst/>
          </a:prstGeom>
          <a:noFill/>
        </p:spPr>
      </p:pic>
      <p:pic>
        <p:nvPicPr>
          <p:cNvPr id="36881" name="Picture 17" descr="muop da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229600" y="228600"/>
            <a:ext cx="2819400" cy="3962400"/>
          </a:xfrm>
          <a:prstGeom prst="rect">
            <a:avLst/>
          </a:prstGeom>
          <a:noFill/>
        </p:spPr>
      </p:pic>
      <p:pic>
        <p:nvPicPr>
          <p:cNvPr id="36882" name="Picture 18" descr="bi dao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1828800"/>
            <a:ext cx="2622550" cy="3124200"/>
          </a:xfrm>
          <a:prstGeom prst="rect">
            <a:avLst/>
          </a:prstGeom>
          <a:noFill/>
        </p:spPr>
      </p:pic>
      <p:pic>
        <p:nvPicPr>
          <p:cNvPr id="36883" name="Picture 19" descr="khoai lan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0" y="5805488"/>
            <a:ext cx="2286000" cy="2103437"/>
          </a:xfrm>
          <a:prstGeom prst="rect">
            <a:avLst/>
          </a:prstGeom>
          <a:noFill/>
        </p:spPr>
      </p:pic>
      <p:pic>
        <p:nvPicPr>
          <p:cNvPr id="36884" name="Picture 20" descr="rau-muon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0" y="3581400"/>
            <a:ext cx="2190750" cy="1428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 w="57150" cmpd="thinThick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vi-VN"/>
          </a:p>
        </p:txBody>
      </p:sp>
      <p:pic>
        <p:nvPicPr>
          <p:cNvPr id="40963" name="Picture 3" descr="1315570erpqxojwmo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200000">
            <a:off x="419100" y="-419100"/>
            <a:ext cx="762000" cy="1600200"/>
          </a:xfrm>
          <a:prstGeom prst="rect">
            <a:avLst/>
          </a:prstGeom>
          <a:noFill/>
        </p:spPr>
      </p:pic>
      <p:pic>
        <p:nvPicPr>
          <p:cNvPr id="40964" name="Picture 4" descr="1315570erpqxojwmo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8001000" y="-381000"/>
            <a:ext cx="762000" cy="1524000"/>
          </a:xfrm>
          <a:prstGeom prst="rect">
            <a:avLst/>
          </a:prstGeom>
          <a:noFill/>
        </p:spPr>
      </p:pic>
      <p:pic>
        <p:nvPicPr>
          <p:cNvPr id="40965" name="Picture 5" descr="1315570erpqxojwmo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09600"/>
            <a:ext cx="762000" cy="1600200"/>
          </a:xfrm>
          <a:prstGeom prst="rect">
            <a:avLst/>
          </a:prstGeom>
          <a:noFill/>
        </p:spPr>
      </p:pic>
      <p:pic>
        <p:nvPicPr>
          <p:cNvPr id="40966" name="Picture 6" descr="1315570erpqxojwmo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0" y="533400"/>
            <a:ext cx="762000" cy="1524000"/>
          </a:xfrm>
          <a:prstGeom prst="rect">
            <a:avLst/>
          </a:prstGeom>
          <a:noFill/>
        </p:spPr>
      </p:pic>
      <p:pic>
        <p:nvPicPr>
          <p:cNvPr id="40967" name="Picture 7" descr="1315570erpqxojwmo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>
            <a:off x="0" y="4648200"/>
            <a:ext cx="762000" cy="1600200"/>
          </a:xfrm>
          <a:prstGeom prst="rect">
            <a:avLst/>
          </a:prstGeom>
          <a:noFill/>
        </p:spPr>
      </p:pic>
      <p:pic>
        <p:nvPicPr>
          <p:cNvPr id="40968" name="Picture 8" descr="1315570erpqxojwmo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200000">
            <a:off x="419100" y="5676900"/>
            <a:ext cx="762000" cy="1600200"/>
          </a:xfrm>
          <a:prstGeom prst="rect">
            <a:avLst/>
          </a:prstGeom>
          <a:noFill/>
        </p:spPr>
      </p:pic>
      <p:pic>
        <p:nvPicPr>
          <p:cNvPr id="40969" name="Picture 9" descr="1315570erpqxojwmo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>
            <a:off x="8382000" y="4724400"/>
            <a:ext cx="762000" cy="1524000"/>
          </a:xfrm>
          <a:prstGeom prst="rect">
            <a:avLst/>
          </a:prstGeom>
          <a:noFill/>
        </p:spPr>
      </p:pic>
      <p:pic>
        <p:nvPicPr>
          <p:cNvPr id="40970" name="Picture 10" descr="1315570erpqxojwmo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8001000" y="5715000"/>
            <a:ext cx="762000" cy="1524000"/>
          </a:xfrm>
          <a:prstGeom prst="rect">
            <a:avLst/>
          </a:prstGeom>
          <a:noFill/>
        </p:spPr>
      </p:pic>
      <p:pic>
        <p:nvPicPr>
          <p:cNvPr id="40971" name="Picture 11" descr="1152962fbcnoddsvs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632825" y="2743200"/>
            <a:ext cx="511175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72" name="Picture 12" descr="1152962fbcnoddsvs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895600"/>
            <a:ext cx="511175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73" name="Picture 13" descr="hoa dep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2914650" y="-1009650"/>
            <a:ext cx="381000" cy="2400300"/>
          </a:xfrm>
          <a:prstGeom prst="rect">
            <a:avLst/>
          </a:prstGeom>
          <a:noFill/>
        </p:spPr>
      </p:pic>
      <p:pic>
        <p:nvPicPr>
          <p:cNvPr id="40974" name="Picture 14" descr="hoa dep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5962650" y="-1009650"/>
            <a:ext cx="381000" cy="2400300"/>
          </a:xfrm>
          <a:prstGeom prst="rect">
            <a:avLst/>
          </a:prstGeom>
          <a:noFill/>
        </p:spPr>
      </p:pic>
      <p:pic>
        <p:nvPicPr>
          <p:cNvPr id="40975" name="Picture 15" descr="hoa dep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5657850" y="5467350"/>
            <a:ext cx="381000" cy="2400300"/>
          </a:xfrm>
          <a:prstGeom prst="rect">
            <a:avLst/>
          </a:prstGeom>
          <a:noFill/>
        </p:spPr>
      </p:pic>
      <p:pic>
        <p:nvPicPr>
          <p:cNvPr id="40976" name="Picture 16" descr="hoa dep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2914650" y="5467350"/>
            <a:ext cx="381000" cy="2400300"/>
          </a:xfrm>
          <a:prstGeom prst="rect">
            <a:avLst/>
          </a:prstGeom>
          <a:noFill/>
        </p:spPr>
      </p:pic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40978" name="Picture 18" descr="xlights1[1]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 rot="16200000">
              <a:off x="-2059" y="2068"/>
              <a:ext cx="4320" cy="183"/>
            </a:xfrm>
            <a:prstGeom prst="rect">
              <a:avLst/>
            </a:prstGeom>
            <a:noFill/>
          </p:spPr>
        </p:pic>
        <p:pic>
          <p:nvPicPr>
            <p:cNvPr id="40979" name="Picture 19" descr="xlights1[1]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71" y="0"/>
              <a:ext cx="5689" cy="183"/>
            </a:xfrm>
            <a:prstGeom prst="rect">
              <a:avLst/>
            </a:prstGeom>
            <a:noFill/>
          </p:spPr>
        </p:pic>
        <p:pic>
          <p:nvPicPr>
            <p:cNvPr id="40980" name="Picture 20" descr="xlights1[1]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 rot="10800000">
              <a:off x="0" y="4135"/>
              <a:ext cx="5760" cy="185"/>
            </a:xfrm>
            <a:prstGeom prst="rect">
              <a:avLst/>
            </a:prstGeom>
            <a:noFill/>
          </p:spPr>
        </p:pic>
        <p:pic>
          <p:nvPicPr>
            <p:cNvPr id="40981" name="Picture 21" descr="xlights1[1]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 rot="5400000">
              <a:off x="3531" y="2090"/>
              <a:ext cx="4320" cy="139"/>
            </a:xfrm>
            <a:prstGeom prst="rect">
              <a:avLst/>
            </a:prstGeom>
            <a:noFill/>
          </p:spPr>
        </p:pic>
      </p:grpSp>
      <p:sp>
        <p:nvSpPr>
          <p:cNvPr id="40983" name="WordArt 23"/>
          <p:cNvSpPr>
            <a:spLocks noChangeArrowheads="1" noChangeShapeType="1" noTextEdit="1"/>
          </p:cNvSpPr>
          <p:nvPr/>
        </p:nvSpPr>
        <p:spPr bwMode="auto">
          <a:xfrm>
            <a:off x="2514600" y="609600"/>
            <a:ext cx="3886200" cy="2014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Kết thúc</a:t>
            </a:r>
          </a:p>
        </p:txBody>
      </p:sp>
      <p:sp>
        <p:nvSpPr>
          <p:cNvPr id="40984" name="WordArt 24"/>
          <p:cNvSpPr>
            <a:spLocks noChangeArrowheads="1" noChangeShapeType="1" noTextEdit="1"/>
          </p:cNvSpPr>
          <p:nvPr/>
        </p:nvSpPr>
        <p:spPr bwMode="auto">
          <a:xfrm>
            <a:off x="1143000" y="4038600"/>
            <a:ext cx="6438900" cy="1285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Chúc các bé chăm ngoan học giỏi</a:t>
            </a:r>
            <a:endParaRPr lang="en-US" sz="3600" b="1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40986" name="Bau Bi Thuong Nhau - dang cap nhat [NCT 17634209480967500000]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7391400" y="5638800"/>
            <a:ext cx="533400" cy="533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09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09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09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09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4098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3000"/>
                                        <p:tgtEl>
                                          <p:spTgt spid="40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214177" fill="hold"/>
                                        <p:tgtEl>
                                          <p:spTgt spid="4098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986"/>
                </p:tgtEl>
              </p:cMediaNode>
            </p:audio>
          </p:childTnLst>
        </p:cTn>
      </p:par>
    </p:tnLst>
    <p:bldLst>
      <p:bldP spid="40983" grpId="0" animBg="1"/>
      <p:bldP spid="40983" grpId="1" animBg="1"/>
      <p:bldP spid="4098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video rau.wmv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172" name="Picture 43" descr="Hoa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00200" y="2057400"/>
            <a:ext cx="5334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43" descr="Hoa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38600" y="1447800"/>
            <a:ext cx="5334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43" descr="Hoa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95800" y="4648200"/>
            <a:ext cx="5334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43" descr="Hoa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71600" y="4800600"/>
            <a:ext cx="5334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Picture 43" descr="Hoa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34200" y="4495800"/>
            <a:ext cx="5334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7" name="Picture 43" descr="Hoa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29400" y="1143000"/>
            <a:ext cx="5334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2644" fill="hold"/>
                                        <p:tgtEl>
                                          <p:spTgt spid="717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171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1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17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1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295400" y="2286000"/>
            <a:ext cx="7848600" cy="4191000"/>
          </a:xfrm>
          <a:noFill/>
          <a:ln/>
        </p:spPr>
        <p:txBody>
          <a:bodyPr/>
          <a:lstStyle/>
          <a:p>
            <a:r>
              <a:rPr lang="en-US">
                <a:solidFill>
                  <a:srgbClr val="FF0000"/>
                </a:solidFill>
                <a:latin typeface="Times New Roman" pitchFamily="18" charset="0"/>
              </a:rPr>
              <a:t>Bạn nào giỏi kể tên các loại rau mà các con vừa được xem cho cô</a:t>
            </a:r>
            <a:br>
              <a:rPr lang="en-US">
                <a:solidFill>
                  <a:srgbClr val="FF0000"/>
                </a:solidFill>
                <a:latin typeface="Times New Roman" pitchFamily="18" charset="0"/>
              </a:rPr>
            </a:br>
            <a:r>
              <a:rPr lang="en-US">
                <a:solidFill>
                  <a:srgbClr val="FF0000"/>
                </a:solidFill>
                <a:latin typeface="Times New Roman" pitchFamily="18" charset="0"/>
              </a:rPr>
              <a:t>và các bạn cùng nghe nào?.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9938" y="1682750"/>
            <a:ext cx="7127875" cy="904875"/>
          </a:xfrm>
        </p:spPr>
        <p:txBody>
          <a:bodyPr>
            <a:normAutofit fontScale="92500" lnSpcReduction="10000"/>
          </a:bodyPr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en-US" sz="4000" b="1">
                <a:solidFill>
                  <a:srgbClr val="FFFF00"/>
                </a:solidFill>
                <a:latin typeface="Times New Roman" pitchFamily="18" charset="0"/>
              </a:rPr>
              <a:t>Các con vừa được xem đoạn video nói về gì nào?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-30163"/>
            <a:ext cx="9144000" cy="6948488"/>
            <a:chOff x="0" y="-19"/>
            <a:chExt cx="5760" cy="4377"/>
          </a:xfrm>
        </p:grpSpPr>
        <p:pic>
          <p:nvPicPr>
            <p:cNvPr id="8197" name="Picture 5" descr="flower[1][1][1][1]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5400000">
              <a:off x="3458" y="2018"/>
              <a:ext cx="4320" cy="284"/>
            </a:xfrm>
            <a:prstGeom prst="rect">
              <a:avLst/>
            </a:prstGeom>
            <a:noFill/>
          </p:spPr>
        </p:pic>
        <p:pic>
          <p:nvPicPr>
            <p:cNvPr id="8198" name="Picture 6" descr="flower[1][1][1][1]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16200000">
              <a:off x="-1996" y="2018"/>
              <a:ext cx="4320" cy="284"/>
            </a:xfrm>
            <a:prstGeom prst="rect">
              <a:avLst/>
            </a:prstGeom>
            <a:noFill/>
          </p:spPr>
        </p:pic>
        <p:pic>
          <p:nvPicPr>
            <p:cNvPr id="8199" name="Picture 7" descr="flower[1][1][1][1]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3979"/>
              <a:ext cx="5760" cy="379"/>
            </a:xfrm>
            <a:prstGeom prst="rect">
              <a:avLst/>
            </a:prstGeom>
            <a:noFill/>
          </p:spPr>
        </p:pic>
        <p:pic>
          <p:nvPicPr>
            <p:cNvPr id="8200" name="Picture 8" descr="flower[1][1][1][1]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-19"/>
              <a:ext cx="5760" cy="379"/>
            </a:xfrm>
            <a:prstGeom prst="rect">
              <a:avLst/>
            </a:prstGeom>
            <a:noFill/>
          </p:spPr>
        </p:pic>
      </p:grpSp>
      <p:pic>
        <p:nvPicPr>
          <p:cNvPr id="8201" name="Picture 43" descr="Ho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0200" y="2057400"/>
            <a:ext cx="5334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2" name="Picture 43" descr="Ho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4800" y="1752600"/>
            <a:ext cx="5334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3" name="Picture 43" descr="Ho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2667000"/>
            <a:ext cx="5334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4" name="Picture 43" descr="Ho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86600" y="685800"/>
            <a:ext cx="5334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5" name="Picture 43" descr="Ho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7000" y="2057400"/>
            <a:ext cx="5334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6" name="Picture 14" descr="Chuong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6800" y="0"/>
            <a:ext cx="838200" cy="1511300"/>
          </a:xfrm>
          <a:prstGeom prst="rect">
            <a:avLst/>
          </a:prstGeom>
          <a:noFill/>
        </p:spPr>
      </p:pic>
      <p:pic>
        <p:nvPicPr>
          <p:cNvPr id="8207" name="Picture 15" descr="Chuong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228600"/>
            <a:ext cx="838200" cy="1511300"/>
          </a:xfrm>
          <a:prstGeom prst="rect">
            <a:avLst/>
          </a:prstGeom>
          <a:noFill/>
        </p:spPr>
      </p:pic>
      <p:pic>
        <p:nvPicPr>
          <p:cNvPr id="8208" name="Picture 16" descr="Chuong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2800" y="0"/>
            <a:ext cx="838200" cy="1511300"/>
          </a:xfrm>
          <a:prstGeom prst="rect">
            <a:avLst/>
          </a:prstGeom>
          <a:noFill/>
        </p:spPr>
      </p:pic>
      <p:pic>
        <p:nvPicPr>
          <p:cNvPr id="8209" name="Picture 17" descr="Chuong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48600" y="0"/>
            <a:ext cx="838200" cy="1511300"/>
          </a:xfrm>
          <a:prstGeom prst="rect">
            <a:avLst/>
          </a:prstGeom>
          <a:noFill/>
        </p:spPr>
      </p:pic>
      <p:pic>
        <p:nvPicPr>
          <p:cNvPr id="8210" name="Picture 18" descr="hong vang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5638800"/>
            <a:ext cx="1104900" cy="893763"/>
          </a:xfrm>
          <a:prstGeom prst="rect">
            <a:avLst/>
          </a:prstGeom>
          <a:noFill/>
        </p:spPr>
      </p:pic>
      <p:pic>
        <p:nvPicPr>
          <p:cNvPr id="8211" name="Picture 19" descr="hong vang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" y="5410200"/>
            <a:ext cx="1104900" cy="893763"/>
          </a:xfrm>
          <a:prstGeom prst="rect">
            <a:avLst/>
          </a:prstGeom>
          <a:noFill/>
        </p:spPr>
      </p:pic>
      <p:pic>
        <p:nvPicPr>
          <p:cNvPr id="8212" name="Picture 20" descr="hong vang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72400" y="5486400"/>
            <a:ext cx="1104900" cy="893763"/>
          </a:xfrm>
          <a:prstGeom prst="rect">
            <a:avLst/>
          </a:prstGeom>
          <a:noFill/>
        </p:spPr>
      </p:pic>
      <p:pic>
        <p:nvPicPr>
          <p:cNvPr id="8213" name="Picture 21" descr="hong vang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91400" y="5562600"/>
            <a:ext cx="1104900" cy="89376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animBg="1"/>
      <p:bldP spid="819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7938"/>
            <a:ext cx="9144000" cy="6873876"/>
          </a:xfrm>
          <a:prstGeom prst="rect">
            <a:avLst/>
          </a:prstGeom>
          <a:noFill/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-19"/>
            <a:chExt cx="5760" cy="4377"/>
          </a:xfrm>
        </p:grpSpPr>
        <p:pic>
          <p:nvPicPr>
            <p:cNvPr id="9222" name="Picture 6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400000">
              <a:off x="3458" y="2018"/>
              <a:ext cx="4320" cy="284"/>
            </a:xfrm>
            <a:prstGeom prst="rect">
              <a:avLst/>
            </a:prstGeom>
            <a:noFill/>
          </p:spPr>
        </p:pic>
        <p:pic>
          <p:nvPicPr>
            <p:cNvPr id="9223" name="Picture 7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6200000">
              <a:off x="-1996" y="2018"/>
              <a:ext cx="4320" cy="284"/>
            </a:xfrm>
            <a:prstGeom prst="rect">
              <a:avLst/>
            </a:prstGeom>
            <a:noFill/>
          </p:spPr>
        </p:pic>
        <p:pic>
          <p:nvPicPr>
            <p:cNvPr id="9224" name="Picture 8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3979"/>
              <a:ext cx="5760" cy="379"/>
            </a:xfrm>
            <a:prstGeom prst="rect">
              <a:avLst/>
            </a:prstGeom>
            <a:noFill/>
          </p:spPr>
        </p:pic>
        <p:pic>
          <p:nvPicPr>
            <p:cNvPr id="9225" name="Picture 9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-19"/>
              <a:ext cx="5760" cy="379"/>
            </a:xfrm>
            <a:prstGeom prst="rect">
              <a:avLst/>
            </a:prstGeom>
            <a:noFill/>
          </p:spPr>
        </p:pic>
      </p:grpSp>
      <p:sp>
        <p:nvSpPr>
          <p:cNvPr id="9226" name="WordArt 10"/>
          <p:cNvSpPr>
            <a:spLocks noChangeArrowheads="1" noChangeShapeType="1" noTextEdit="1"/>
          </p:cNvSpPr>
          <p:nvPr/>
        </p:nvSpPr>
        <p:spPr bwMode="auto">
          <a:xfrm>
            <a:off x="2438400" y="1143000"/>
            <a:ext cx="3429000" cy="11334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FF00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Nội dung</a:t>
            </a:r>
          </a:p>
        </p:txBody>
      </p:sp>
      <p:sp>
        <p:nvSpPr>
          <p:cNvPr id="9227" name="WordArt 11"/>
          <p:cNvSpPr>
            <a:spLocks noChangeArrowheads="1" noChangeShapeType="1" noTextEdit="1"/>
          </p:cNvSpPr>
          <p:nvPr/>
        </p:nvSpPr>
        <p:spPr bwMode="auto">
          <a:xfrm>
            <a:off x="2514600" y="3200400"/>
            <a:ext cx="4419600" cy="1438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Khám phá một số loại rau</a:t>
            </a:r>
          </a:p>
        </p:txBody>
      </p:sp>
      <p:pic>
        <p:nvPicPr>
          <p:cNvPr id="9228" name="Picture 12" descr="comicbird-animated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29400" y="1447800"/>
            <a:ext cx="1828800" cy="850900"/>
          </a:xfrm>
          <a:prstGeom prst="rect">
            <a:avLst/>
          </a:prstGeom>
          <a:noFill/>
        </p:spPr>
      </p:pic>
      <p:pic>
        <p:nvPicPr>
          <p:cNvPr id="9229" name="Picture 13" descr="comicbird-animated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1524000"/>
            <a:ext cx="1828800" cy="850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30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70" decel="1000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770" decel="100000"/>
                                        <p:tgtEl>
                                          <p:spTgt spid="922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3" dur="77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19" dur="20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22" dur="20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6" grpId="0" animBg="1"/>
      <p:bldP spid="92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6" name="Picture 6" descr="IMG_268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5257800" y="5181600"/>
            <a:ext cx="4114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4000" b="1">
              <a:latin typeface="Times New Roman" pitchFamily="18" charset="0"/>
            </a:endParaRPr>
          </a:p>
        </p:txBody>
      </p:sp>
      <p:sp>
        <p:nvSpPr>
          <p:cNvPr id="10248" name="AutoShape 8"/>
          <p:cNvSpPr>
            <a:spLocks noChangeArrowheads="1"/>
          </p:cNvSpPr>
          <p:nvPr/>
        </p:nvSpPr>
        <p:spPr bwMode="auto">
          <a:xfrm>
            <a:off x="4953000" y="3505200"/>
            <a:ext cx="4191000" cy="3352800"/>
          </a:xfrm>
          <a:prstGeom prst="irregularSeal1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 b="1">
                <a:latin typeface="Times New Roman" pitchFamily="18" charset="0"/>
              </a:rPr>
              <a:t>Ai có ý kiến gì</a:t>
            </a:r>
          </a:p>
          <a:p>
            <a:pPr algn="ctr"/>
            <a:r>
              <a:rPr lang="en-US" sz="3200" b="1">
                <a:latin typeface="Times New Roman" pitchFamily="18" charset="0"/>
              </a:rPr>
              <a:t> về củ su hào nào</a:t>
            </a:r>
          </a:p>
        </p:txBody>
      </p:sp>
      <p:pic>
        <p:nvPicPr>
          <p:cNvPr id="10250" name="Picture 43" descr="Ho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0200" y="2057400"/>
            <a:ext cx="5334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1" name="Picture 43" descr="Ho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19400" y="3752850"/>
            <a:ext cx="5334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2" name="Picture 43" descr="Ho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7400" y="838200"/>
            <a:ext cx="5334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3" name="Picture 43" descr="Ho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48400" y="533400"/>
            <a:ext cx="5334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4" name="Picture 43" descr="Ho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4200" y="5562600"/>
            <a:ext cx="5334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5" name="Picture 43" descr="Ho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67600" y="1905000"/>
            <a:ext cx="5334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6" name="Picture 43" descr="Ho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5029200"/>
            <a:ext cx="5334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5" name="Picture 11" descr="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2590800"/>
            <a:ext cx="2514600" cy="4267200"/>
          </a:xfrm>
          <a:prstGeom prst="rect">
            <a:avLst/>
          </a:prstGeom>
          <a:noFill/>
        </p:spPr>
      </p:pic>
      <p:sp>
        <p:nvSpPr>
          <p:cNvPr id="11277" name="AutoShape 13"/>
          <p:cNvSpPr>
            <a:spLocks noChangeArrowheads="1"/>
          </p:cNvSpPr>
          <p:nvPr/>
        </p:nvSpPr>
        <p:spPr bwMode="auto">
          <a:xfrm rot="-1887123">
            <a:off x="1774825" y="2243138"/>
            <a:ext cx="3722688" cy="284162"/>
          </a:xfrm>
          <a:prstGeom prst="rightArrow">
            <a:avLst>
              <a:gd name="adj1" fmla="val 50000"/>
              <a:gd name="adj2" fmla="val 32751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78" name="AutoShape 14"/>
          <p:cNvSpPr>
            <a:spLocks noChangeArrowheads="1"/>
          </p:cNvSpPr>
          <p:nvPr/>
        </p:nvSpPr>
        <p:spPr bwMode="auto">
          <a:xfrm rot="-1572875">
            <a:off x="1792288" y="3478213"/>
            <a:ext cx="3505200" cy="381000"/>
          </a:xfrm>
          <a:prstGeom prst="rightArrow">
            <a:avLst>
              <a:gd name="adj1" fmla="val 50000"/>
              <a:gd name="adj2" fmla="val 230000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79" name="AutoShape 15"/>
          <p:cNvSpPr>
            <a:spLocks noChangeArrowheads="1"/>
          </p:cNvSpPr>
          <p:nvPr/>
        </p:nvSpPr>
        <p:spPr bwMode="auto">
          <a:xfrm rot="-526754">
            <a:off x="1905000" y="4724400"/>
            <a:ext cx="4560888" cy="228600"/>
          </a:xfrm>
          <a:prstGeom prst="rightArrow">
            <a:avLst>
              <a:gd name="adj1" fmla="val 50000"/>
              <a:gd name="adj2" fmla="val 498785"/>
            </a:avLst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80" name="AutoShape 16"/>
          <p:cNvSpPr>
            <a:spLocks noChangeArrowheads="1"/>
          </p:cNvSpPr>
          <p:nvPr/>
        </p:nvSpPr>
        <p:spPr bwMode="auto">
          <a:xfrm>
            <a:off x="1447800" y="6096000"/>
            <a:ext cx="5780088" cy="284163"/>
          </a:xfrm>
          <a:prstGeom prst="rightArrow">
            <a:avLst>
              <a:gd name="adj1" fmla="val 50000"/>
              <a:gd name="adj2" fmla="val 508519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1281" name="Picture 17" descr="c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2800" y="195263"/>
            <a:ext cx="6705600" cy="6662737"/>
          </a:xfrm>
          <a:prstGeom prst="rect">
            <a:avLst/>
          </a:prstGeom>
          <a:noFill/>
        </p:spPr>
      </p:pic>
      <p:pic>
        <p:nvPicPr>
          <p:cNvPr id="11282" name="Picture 18" descr="v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914400" y="304800"/>
            <a:ext cx="4640263" cy="7086600"/>
          </a:xfrm>
          <a:prstGeom prst="rect">
            <a:avLst/>
          </a:prstGeom>
          <a:noFill/>
        </p:spPr>
      </p:pic>
      <p:pic>
        <p:nvPicPr>
          <p:cNvPr id="11283" name="Picture 43" descr="Hoa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" y="4724400"/>
            <a:ext cx="5334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4" name="Picture 43" descr="Hoa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81200" y="762000"/>
            <a:ext cx="5334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5" name="Picture 43" descr="Hoa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71800" y="3352800"/>
            <a:ext cx="5334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6" name="Picture 43" descr="Hoa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76600" y="2133600"/>
            <a:ext cx="5334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7" name="Picture 43" descr="Hoa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52800" y="533400"/>
            <a:ext cx="5334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8" name="Picture 43" descr="Hoa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01000" y="1447800"/>
            <a:ext cx="5334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9" name="Picture 43" descr="Hoa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76800" y="5181600"/>
            <a:ext cx="5334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90" name="Picture 26" descr="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81600" y="0"/>
            <a:ext cx="2971800" cy="2133600"/>
          </a:xfrm>
          <a:prstGeom prst="rect">
            <a:avLst/>
          </a:prstGeom>
          <a:noFill/>
        </p:spPr>
      </p:pic>
      <p:pic>
        <p:nvPicPr>
          <p:cNvPr id="11291" name="Picture 27" descr="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05400" y="1295400"/>
            <a:ext cx="3505200" cy="2971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1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2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1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3000"/>
                                        <p:tgtEl>
                                          <p:spTgt spid="11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1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7" grpId="0" animBg="1"/>
      <p:bldP spid="11278" grpId="0" animBg="1"/>
      <p:bldP spid="11279" grpId="0" animBg="1"/>
      <p:bldP spid="1128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5" name="AutoShape 5"/>
          <p:cNvSpPr>
            <a:spLocks noChangeArrowheads="1"/>
          </p:cNvSpPr>
          <p:nvPr/>
        </p:nvSpPr>
        <p:spPr bwMode="auto">
          <a:xfrm>
            <a:off x="609600" y="228600"/>
            <a:ext cx="8229600" cy="1143000"/>
          </a:xfrm>
          <a:prstGeom prst="cloudCallout">
            <a:avLst>
              <a:gd name="adj1" fmla="val -48204"/>
              <a:gd name="adj2" fmla="val 5972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2800" b="1">
                <a:solidFill>
                  <a:srgbClr val="800000"/>
                </a:solidFill>
                <a:latin typeface="Times New Roman" pitchFamily="18" charset="0"/>
              </a:rPr>
              <a:t>Bé hãy kể thêm</a:t>
            </a:r>
          </a:p>
          <a:p>
            <a:pPr algn="ctr"/>
            <a:r>
              <a:rPr lang="en-US" sz="2800" b="1">
                <a:solidFill>
                  <a:srgbClr val="800000"/>
                </a:solidFill>
                <a:latin typeface="Times New Roman" pitchFamily="18" charset="0"/>
              </a:rPr>
              <a:t> các loại rau ăn củ mà bé biết?</a:t>
            </a:r>
          </a:p>
        </p:txBody>
      </p:sp>
      <p:pic>
        <p:nvPicPr>
          <p:cNvPr id="30727" name="Picture 7" descr="cu ca ro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447800"/>
            <a:ext cx="4876800" cy="5810250"/>
          </a:xfrm>
          <a:prstGeom prst="rect">
            <a:avLst/>
          </a:prstGeom>
          <a:noFill/>
        </p:spPr>
      </p:pic>
      <p:pic>
        <p:nvPicPr>
          <p:cNvPr id="30729" name="Picture 9" descr="cu ca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0400" y="1676400"/>
            <a:ext cx="4876800" cy="5810250"/>
          </a:xfrm>
          <a:prstGeom prst="rect">
            <a:avLst/>
          </a:prstGeom>
          <a:noFill/>
        </p:spPr>
      </p:pic>
      <p:pic>
        <p:nvPicPr>
          <p:cNvPr id="30730" name="Picture 10" descr="hanh ta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1800" y="1371600"/>
            <a:ext cx="2667000" cy="5810250"/>
          </a:xfrm>
          <a:prstGeom prst="rect">
            <a:avLst/>
          </a:prstGeom>
          <a:noFill/>
        </p:spPr>
      </p:pic>
      <p:pic>
        <p:nvPicPr>
          <p:cNvPr id="30731" name="Picture 11" descr="khoai la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4800600"/>
            <a:ext cx="4044950" cy="4819650"/>
          </a:xfrm>
          <a:prstGeom prst="rect">
            <a:avLst/>
          </a:prstGeom>
          <a:noFill/>
        </p:spPr>
      </p:pic>
      <p:pic>
        <p:nvPicPr>
          <p:cNvPr id="30732" name="Picture 12" descr="khoai so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62400" y="4191000"/>
            <a:ext cx="6345238" cy="10534650"/>
          </a:xfrm>
          <a:prstGeom prst="rect">
            <a:avLst/>
          </a:prstGeom>
          <a:noFill/>
        </p:spPr>
      </p:pic>
      <p:pic>
        <p:nvPicPr>
          <p:cNvPr id="30733" name="Picture 13" descr="khoai tay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191000" y="3886200"/>
            <a:ext cx="8315325" cy="5314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155" decel="100000"/>
                                        <p:tgtEl>
                                          <p:spTgt spid="307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1155" decel="100000"/>
                                        <p:tgtEl>
                                          <p:spTgt spid="3072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" dur="1155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" dur="1155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4000" decel="100000"/>
                                        <p:tgtEl>
                                          <p:spTgt spid="307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4000" decel="100000" fill="hold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000" decel="100000" fill="hold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0" decel="100000" fill="hold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accel="100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accel="100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9000" fill="hold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0" fill="hold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0" fill="hold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0" fill="hold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1000" fill="hold"/>
                                        <p:tgtEl>
                                          <p:spTgt spid="307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1000" fill="hold"/>
                                        <p:tgtEl>
                                          <p:spTgt spid="307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1000" fill="hold"/>
                                        <p:tgtEl>
                                          <p:spTgt spid="307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1000" fill="hold"/>
                                        <p:tgtEl>
                                          <p:spTgt spid="307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13000"/>
                                        <p:tgtEl>
                                          <p:spTgt spid="30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1" name="Picture 5" descr="b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47650"/>
            <a:ext cx="8763000" cy="7105650"/>
          </a:xfrm>
          <a:prstGeom prst="rect">
            <a:avLst/>
          </a:prstGeom>
          <a:noFill/>
        </p:spPr>
      </p:pic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990600" y="5029200"/>
            <a:ext cx="64770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>
                <a:latin typeface="Times New Roman" pitchFamily="18" charset="0"/>
              </a:rPr>
              <a:t>Bạn nào có nhận xét gì về rau bắp cải nào?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2000" fill="hold"/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2" grpId="0" build="allAtOnce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250</Words>
  <Application>Microsoft Office PowerPoint</Application>
  <PresentationFormat>On-screen Show (4:3)</PresentationFormat>
  <Paragraphs>35</Paragraphs>
  <Slides>25</Slides>
  <Notes>0</Notes>
  <HiddenSlides>0</HiddenSlides>
  <MMClips>2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.VnAvant</vt:lpstr>
      <vt:lpstr>.VnTime</vt:lpstr>
      <vt:lpstr>Arial</vt:lpstr>
      <vt:lpstr>Calibri</vt:lpstr>
      <vt:lpstr>Times New Roman</vt:lpstr>
      <vt:lpstr>Office Theme</vt:lpstr>
      <vt:lpstr>Image</vt:lpstr>
      <vt:lpstr>PowerPoint Presentation</vt:lpstr>
      <vt:lpstr>PowerPoint Presentation</vt:lpstr>
      <vt:lpstr>PowerPoint Presentation</vt:lpstr>
      <vt:lpstr>Bạn nào giỏi kể tên các loại rau mà các con vừa được xem cho cô và các bạn cùng nghe nào?.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Creater by Thai Binh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Windows User</cp:lastModifiedBy>
  <cp:revision>2</cp:revision>
  <dcterms:created xsi:type="dcterms:W3CDTF">2016-04-08T08:58:19Z</dcterms:created>
  <dcterms:modified xsi:type="dcterms:W3CDTF">2022-03-10T09:08:03Z</dcterms:modified>
</cp:coreProperties>
</file>